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3"/>
    <p:sldId id="257" r:id="rId4"/>
    <p:sldId id="264" r:id="rId5"/>
    <p:sldId id="282" r:id="rId6"/>
    <p:sldId id="265" r:id="rId7"/>
    <p:sldId id="289" r:id="rId8"/>
    <p:sldId id="290" r:id="rId9"/>
    <p:sldId id="298" r:id="rId10"/>
    <p:sldId id="268" r:id="rId11"/>
    <p:sldId id="269" r:id="rId12"/>
    <p:sldId id="261" r:id="rId13"/>
  </p:sldIdLst>
  <p:sldSz cx="12192000" cy="6858000"/>
  <p:notesSz cx="6858000" cy="9144000"/>
  <p:embeddedFontLst>
    <p:embeddedFont>
      <p:font typeface="微软雅黑" panose="020B0503020204020204" charset="-122"/>
      <p:regular r:id="rId17"/>
    </p:embeddedFont>
    <p:embeddedFont>
      <p:font typeface="方正少儿_GBK" panose="02000000000000000000" charset="-122"/>
      <p:regular r:id="rId18"/>
    </p:embeddedFont>
    <p:embeddedFont>
      <p:font typeface="icomoon" charset="0"/>
      <p:regular r:id="rId19"/>
    </p:embeddedFont>
    <p:embeddedFont>
      <p:font typeface="Yu Gothic UI Semibold" panose="020B0700000000000000" charset="-128"/>
      <p:bold r:id="rId20"/>
    </p:embeddedFont>
    <p:embeddedFont>
      <p:font typeface="微软雅黑 Light" panose="020B0502040204020203" charset="-122"/>
      <p:regular r:id="rId21"/>
    </p:embeddedFont>
    <p:embeddedFont>
      <p:font typeface="方正卡通简体" panose="02010600030101010101" charset="0"/>
      <p:regular r:id="rId22"/>
    </p:embeddedFont>
    <p:embeddedFont>
      <p:font typeface="方正喵呜体" panose="02010600010101010101" charset="0"/>
      <p:regular r:id="rId23"/>
    </p:embeddedFont>
    <p:embeddedFont>
      <p:font typeface="黑体" panose="02010609060101010101" charset="-122"/>
      <p:regular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03C"/>
    <a:srgbClr val="F23EDB"/>
    <a:srgbClr val="CD2902"/>
    <a:srgbClr val="FFFFFF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-1038" y="-84"/>
      </p:cViewPr>
      <p:guideLst>
        <p:guide orient="horz" pos="2131"/>
        <p:guide pos="38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836686" y="842468"/>
            <a:ext cx="1879218" cy="5299025"/>
            <a:chOff x="0" y="0"/>
            <a:chExt cx="12192000" cy="6858000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0">
              <a:blip r:embed="rId2"/>
              <a:srcRect/>
              <a:tile tx="0" ty="0" sx="100000" sy="100000" flip="none" algn="tl"/>
            </a:blip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92157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 userDrawn="1"/>
        </p:nvGrpSpPr>
        <p:grpSpPr>
          <a:xfrm>
            <a:off x="2743200" y="842468"/>
            <a:ext cx="8802509" cy="5299025"/>
            <a:chOff x="0" y="0"/>
            <a:chExt cx="12192000" cy="6858000"/>
          </a:xfrm>
        </p:grpSpPr>
        <p:sp>
          <p:nvSpPr>
            <p:cNvPr id="11" name="矩形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0">
              <a:blip r:embed="rId2"/>
              <a:srcRect/>
              <a:tile tx="0" ty="0" sx="100000" sy="100000" flip="none" algn="tl"/>
            </a:blip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92157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任意多边形 12"/>
          <p:cNvSpPr/>
          <p:nvPr userDrawn="1"/>
        </p:nvSpPr>
        <p:spPr>
          <a:xfrm>
            <a:off x="11326811" y="759707"/>
            <a:ext cx="542043" cy="331679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 userDrawn="1"/>
        </p:nvSpPr>
        <p:spPr>
          <a:xfrm>
            <a:off x="428395" y="373320"/>
            <a:ext cx="1354542" cy="82885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11375265" y="343928"/>
            <a:ext cx="447465" cy="283350"/>
            <a:chOff x="560275" y="3433438"/>
            <a:chExt cx="1198188" cy="758734"/>
          </a:xfrm>
        </p:grpSpPr>
        <p:sp>
          <p:nvSpPr>
            <p:cNvPr id="1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任意多边形 17"/>
          <p:cNvSpPr/>
          <p:nvPr userDrawn="1"/>
        </p:nvSpPr>
        <p:spPr>
          <a:xfrm>
            <a:off x="0" y="5520485"/>
            <a:ext cx="12192000" cy="133751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33AC-07DE-4993-B348-38CBE964A16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93C1D-794E-489C-9FC8-2F7183851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pn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30803-5243-48BD-A46E-7FD8BD1AAA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C821D-CD86-482A-88A1-248540F6B868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B9BD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.xml"/><Relationship Id="rId4" Type="http://schemas.openxmlformats.org/officeDocument/2006/relationships/slide" Target="slide11.xml"/><Relationship Id="rId3" Type="http://schemas.openxmlformats.org/officeDocument/2006/relationships/slide" Target="slide1.xml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804870" y="4572436"/>
            <a:ext cx="724486" cy="458769"/>
            <a:chOff x="560275" y="3433438"/>
            <a:chExt cx="1198188" cy="758734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0555619" y="566833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任意多边形 15"/>
          <p:cNvSpPr/>
          <p:nvPr/>
        </p:nvSpPr>
        <p:spPr>
          <a:xfrm>
            <a:off x="0" y="5761355"/>
            <a:ext cx="12192000" cy="109664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亚博智能     </a:t>
            </a:r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视频教程</a:t>
            </a:r>
            <a:endParaRPr lang="zh-CN" altLang="en-US" sz="2800"/>
          </a:p>
        </p:txBody>
      </p:sp>
      <p:sp>
        <p:nvSpPr>
          <p:cNvPr id="30" name="任意多边形 29"/>
          <p:cNvSpPr/>
          <p:nvPr/>
        </p:nvSpPr>
        <p:spPr>
          <a:xfrm>
            <a:off x="9813248" y="4513409"/>
            <a:ext cx="942537" cy="576743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5150" y="1691640"/>
            <a:ext cx="8301355" cy="3338830"/>
          </a:xfrm>
          <a:prstGeom prst="rect">
            <a:avLst/>
          </a:prstGeom>
          <a:ln w="57150">
            <a:solidFill>
              <a:srgbClr val="5B9BD5"/>
            </a:solidFill>
          </a:ln>
        </p:spPr>
      </p:pic>
      <p:sp>
        <p:nvSpPr>
          <p:cNvPr id="18" name="文本框 17"/>
          <p:cNvSpPr txBox="1"/>
          <p:nvPr/>
        </p:nvSpPr>
        <p:spPr>
          <a:xfrm>
            <a:off x="3984739" y="2388519"/>
            <a:ext cx="3818633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Lesson 1</a:t>
            </a:r>
            <a:r>
              <a:rPr lang="en-US" sz="4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8</a:t>
            </a:r>
            <a:endParaRPr lang="en-US" sz="40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412875" y="3137535"/>
            <a:ext cx="91427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creative lesson 18 “Lesson 18 Ball small light”</a:t>
            </a:r>
            <a:endParaRPr lang="en-US" altLang="zh-CN" sz="24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29" name="任意多边形 28"/>
          <p:cNvSpPr/>
          <p:nvPr/>
        </p:nvSpPr>
        <p:spPr>
          <a:xfrm>
            <a:off x="1529561" y="1284511"/>
            <a:ext cx="1069145" cy="654215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480060" y="203835"/>
            <a:ext cx="10042525" cy="435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</a:t>
            </a:r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入门视频教程</a:t>
            </a:r>
            <a:r>
              <a:rPr lang="zh-CN" altLang="en-US" sz="2800">
                <a:latin typeface="icomoon" charset="0"/>
                <a:ea typeface="Yu Gothic UI Semibold" panose="020B0700000000000000" charset="-128"/>
              </a:rPr>
              <a:t>          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pic>
        <p:nvPicPr>
          <p:cNvPr id="5" name="图片 4" descr="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" y="81915"/>
            <a:ext cx="1505585" cy="933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553720" y="628650"/>
            <a:ext cx="110109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Part 5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5565" y="45085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tutorial</a:t>
            </a:r>
            <a:endParaRPr lang="zh-CN" altLang="en-US" sz="2800"/>
          </a:p>
        </p:txBody>
      </p:sp>
      <p:grpSp>
        <p:nvGrpSpPr>
          <p:cNvPr id="25" name="组合 24"/>
          <p:cNvGrpSpPr/>
          <p:nvPr/>
        </p:nvGrpSpPr>
        <p:grpSpPr>
          <a:xfrm>
            <a:off x="650178" y="2074137"/>
            <a:ext cx="2079101" cy="1272213"/>
            <a:chOff x="5213810" y="4721826"/>
            <a:chExt cx="2079101" cy="1272213"/>
          </a:xfrm>
        </p:grpSpPr>
        <p:sp>
          <p:nvSpPr>
            <p:cNvPr id="26" name="任意多边形 25"/>
            <p:cNvSpPr/>
            <p:nvPr/>
          </p:nvSpPr>
          <p:spPr>
            <a:xfrm>
              <a:off x="5213810" y="4721826"/>
              <a:ext cx="2079101" cy="1272213"/>
            </a:xfrm>
            <a:custGeom>
              <a:avLst/>
              <a:gdLst>
                <a:gd name="connsiteX0" fmla="*/ 1610751 w 2954216"/>
                <a:gd name="connsiteY0" fmla="*/ 0 h 1807700"/>
                <a:gd name="connsiteX1" fmla="*/ 2504050 w 2954216"/>
                <a:gd name="connsiteY1" fmla="*/ 893299 h 1807700"/>
                <a:gd name="connsiteX2" fmla="*/ 2504050 w 2954216"/>
                <a:gd name="connsiteY2" fmla="*/ 893300 h 1807700"/>
                <a:gd name="connsiteX3" fmla="*/ 2534525 w 2954216"/>
                <a:gd name="connsiteY3" fmla="*/ 893300 h 1807700"/>
                <a:gd name="connsiteX4" fmla="*/ 2954216 w 2954216"/>
                <a:gd name="connsiteY4" fmla="*/ 1312991 h 1807700"/>
                <a:gd name="connsiteX5" fmla="*/ 2954216 w 2954216"/>
                <a:gd name="connsiteY5" fmla="*/ 1388009 h 1807700"/>
                <a:gd name="connsiteX6" fmla="*/ 2534525 w 2954216"/>
                <a:gd name="connsiteY6" fmla="*/ 1807700 h 1807700"/>
                <a:gd name="connsiteX7" fmla="*/ 419691 w 2954216"/>
                <a:gd name="connsiteY7" fmla="*/ 1807700 h 1807700"/>
                <a:gd name="connsiteX8" fmla="*/ 0 w 2954216"/>
                <a:gd name="connsiteY8" fmla="*/ 1388009 h 1807700"/>
                <a:gd name="connsiteX9" fmla="*/ 0 w 2954216"/>
                <a:gd name="connsiteY9" fmla="*/ 1312991 h 1807700"/>
                <a:gd name="connsiteX10" fmla="*/ 335109 w 2954216"/>
                <a:gd name="connsiteY10" fmla="*/ 901827 h 1807700"/>
                <a:gd name="connsiteX11" fmla="*/ 339261 w 2954216"/>
                <a:gd name="connsiteY11" fmla="*/ 901408 h 1807700"/>
                <a:gd name="connsiteX12" fmla="*/ 337624 w 2954216"/>
                <a:gd name="connsiteY12" fmla="*/ 893300 h 1807700"/>
                <a:gd name="connsiteX13" fmla="*/ 604911 w 2954216"/>
                <a:gd name="connsiteY13" fmla="*/ 626013 h 1807700"/>
                <a:gd name="connsiteX14" fmla="*/ 708952 w 2954216"/>
                <a:gd name="connsiteY14" fmla="*/ 647018 h 1807700"/>
                <a:gd name="connsiteX15" fmla="*/ 749358 w 2954216"/>
                <a:gd name="connsiteY15" fmla="*/ 668950 h 1807700"/>
                <a:gd name="connsiteX16" fmla="*/ 787652 w 2954216"/>
                <a:gd name="connsiteY16" fmla="*/ 545587 h 1807700"/>
                <a:gd name="connsiteX17" fmla="*/ 1610751 w 2954216"/>
                <a:gd name="connsiteY17" fmla="*/ 0 h 180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54216" h="1807700">
                  <a:moveTo>
                    <a:pt x="1610751" y="0"/>
                  </a:moveTo>
                  <a:cubicBezTo>
                    <a:pt x="2104106" y="0"/>
                    <a:pt x="2504050" y="399944"/>
                    <a:pt x="2504050" y="893299"/>
                  </a:cubicBezTo>
                  <a:lnTo>
                    <a:pt x="2504050" y="893300"/>
                  </a:lnTo>
                  <a:lnTo>
                    <a:pt x="2534525" y="893300"/>
                  </a:lnTo>
                  <a:cubicBezTo>
                    <a:pt x="2766314" y="893300"/>
                    <a:pt x="2954216" y="1081202"/>
                    <a:pt x="2954216" y="1312991"/>
                  </a:cubicBezTo>
                  <a:lnTo>
                    <a:pt x="2954216" y="1388009"/>
                  </a:lnTo>
                  <a:cubicBezTo>
                    <a:pt x="2954216" y="1619798"/>
                    <a:pt x="2766314" y="1807700"/>
                    <a:pt x="2534525" y="1807700"/>
                  </a:cubicBezTo>
                  <a:lnTo>
                    <a:pt x="419691" y="1807700"/>
                  </a:lnTo>
                  <a:cubicBezTo>
                    <a:pt x="187902" y="1807700"/>
                    <a:pt x="0" y="1619798"/>
                    <a:pt x="0" y="1388009"/>
                  </a:cubicBezTo>
                  <a:lnTo>
                    <a:pt x="0" y="1312991"/>
                  </a:lnTo>
                  <a:cubicBezTo>
                    <a:pt x="0" y="1110176"/>
                    <a:pt x="143863" y="940961"/>
                    <a:pt x="335109" y="901827"/>
                  </a:cubicBezTo>
                  <a:lnTo>
                    <a:pt x="339261" y="901408"/>
                  </a:lnTo>
                  <a:lnTo>
                    <a:pt x="337624" y="893300"/>
                  </a:lnTo>
                  <a:cubicBezTo>
                    <a:pt x="337624" y="745681"/>
                    <a:pt x="457292" y="626013"/>
                    <a:pt x="604911" y="626013"/>
                  </a:cubicBezTo>
                  <a:cubicBezTo>
                    <a:pt x="641816" y="626013"/>
                    <a:pt x="676974" y="633492"/>
                    <a:pt x="708952" y="647018"/>
                  </a:cubicBezTo>
                  <a:lnTo>
                    <a:pt x="749358" y="668950"/>
                  </a:lnTo>
                  <a:lnTo>
                    <a:pt x="787652" y="545587"/>
                  </a:lnTo>
                  <a:cubicBezTo>
                    <a:pt x="923262" y="224968"/>
                    <a:pt x="1240735" y="0"/>
                    <a:pt x="16107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546788" y="5040425"/>
              <a:ext cx="1604010" cy="9531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Combine</a:t>
              </a:r>
              <a:endParaRPr lang="en-US" altLang="zh-CN" sz="2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endParaRPr>
            </a:p>
            <a:p>
              <a:pPr algn="l"/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 blocks</a:t>
              </a:r>
              <a:endParaRPr lang="zh-CN" altLang="en-US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pic>
        <p:nvPicPr>
          <p:cNvPr id="4" name="图片 3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7645" y="45085"/>
            <a:ext cx="1109345" cy="6877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780" y="2505075"/>
            <a:ext cx="4028440" cy="1847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zoom dir="in"/>
      </p:transition>
    </mc:Choice>
    <mc:Fallback>
      <p:transition spd="slow">
        <p:zoom dir="in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/>
        </p:nvSpPr>
        <p:spPr>
          <a:xfrm>
            <a:off x="2597834" y="755699"/>
            <a:ext cx="6996332" cy="3961052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 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3656236" y="3261927"/>
            <a:ext cx="447465" cy="283350"/>
            <a:chOff x="560275" y="3433438"/>
            <a:chExt cx="1198188" cy="758734"/>
          </a:xfrm>
        </p:grpSpPr>
        <p:sp>
          <p:nvSpPr>
            <p:cNvPr id="17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任意多边形 18"/>
          <p:cNvSpPr/>
          <p:nvPr/>
        </p:nvSpPr>
        <p:spPr>
          <a:xfrm>
            <a:off x="0" y="5520485"/>
            <a:ext cx="12192000" cy="133751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9891876" y="829994"/>
            <a:ext cx="1451304" cy="88806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0094286" y="1072882"/>
            <a:ext cx="1046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endParaRPr lang="en-US" altLang="zh-CN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  <a:p>
            <a:pPr algn="ctr"/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project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18733" y="3918177"/>
            <a:ext cx="2079101" cy="1272213"/>
            <a:chOff x="5213810" y="4721826"/>
            <a:chExt cx="2079101" cy="1272213"/>
          </a:xfrm>
        </p:grpSpPr>
        <p:sp>
          <p:nvSpPr>
            <p:cNvPr id="26" name="任意多边形 25"/>
            <p:cNvSpPr/>
            <p:nvPr/>
          </p:nvSpPr>
          <p:spPr>
            <a:xfrm>
              <a:off x="5213810" y="4721826"/>
              <a:ext cx="2079101" cy="1272213"/>
            </a:xfrm>
            <a:custGeom>
              <a:avLst/>
              <a:gdLst>
                <a:gd name="connsiteX0" fmla="*/ 1610751 w 2954216"/>
                <a:gd name="connsiteY0" fmla="*/ 0 h 1807700"/>
                <a:gd name="connsiteX1" fmla="*/ 2504050 w 2954216"/>
                <a:gd name="connsiteY1" fmla="*/ 893299 h 1807700"/>
                <a:gd name="connsiteX2" fmla="*/ 2504050 w 2954216"/>
                <a:gd name="connsiteY2" fmla="*/ 893300 h 1807700"/>
                <a:gd name="connsiteX3" fmla="*/ 2534525 w 2954216"/>
                <a:gd name="connsiteY3" fmla="*/ 893300 h 1807700"/>
                <a:gd name="connsiteX4" fmla="*/ 2954216 w 2954216"/>
                <a:gd name="connsiteY4" fmla="*/ 1312991 h 1807700"/>
                <a:gd name="connsiteX5" fmla="*/ 2954216 w 2954216"/>
                <a:gd name="connsiteY5" fmla="*/ 1388009 h 1807700"/>
                <a:gd name="connsiteX6" fmla="*/ 2534525 w 2954216"/>
                <a:gd name="connsiteY6" fmla="*/ 1807700 h 1807700"/>
                <a:gd name="connsiteX7" fmla="*/ 419691 w 2954216"/>
                <a:gd name="connsiteY7" fmla="*/ 1807700 h 1807700"/>
                <a:gd name="connsiteX8" fmla="*/ 0 w 2954216"/>
                <a:gd name="connsiteY8" fmla="*/ 1388009 h 1807700"/>
                <a:gd name="connsiteX9" fmla="*/ 0 w 2954216"/>
                <a:gd name="connsiteY9" fmla="*/ 1312991 h 1807700"/>
                <a:gd name="connsiteX10" fmla="*/ 335109 w 2954216"/>
                <a:gd name="connsiteY10" fmla="*/ 901827 h 1807700"/>
                <a:gd name="connsiteX11" fmla="*/ 339261 w 2954216"/>
                <a:gd name="connsiteY11" fmla="*/ 901408 h 1807700"/>
                <a:gd name="connsiteX12" fmla="*/ 337624 w 2954216"/>
                <a:gd name="connsiteY12" fmla="*/ 893300 h 1807700"/>
                <a:gd name="connsiteX13" fmla="*/ 604911 w 2954216"/>
                <a:gd name="connsiteY13" fmla="*/ 626013 h 1807700"/>
                <a:gd name="connsiteX14" fmla="*/ 708952 w 2954216"/>
                <a:gd name="connsiteY14" fmla="*/ 647018 h 1807700"/>
                <a:gd name="connsiteX15" fmla="*/ 749358 w 2954216"/>
                <a:gd name="connsiteY15" fmla="*/ 668950 h 1807700"/>
                <a:gd name="connsiteX16" fmla="*/ 787652 w 2954216"/>
                <a:gd name="connsiteY16" fmla="*/ 545587 h 1807700"/>
                <a:gd name="connsiteX17" fmla="*/ 1610751 w 2954216"/>
                <a:gd name="connsiteY17" fmla="*/ 0 h 180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54216" h="1807700">
                  <a:moveTo>
                    <a:pt x="1610751" y="0"/>
                  </a:moveTo>
                  <a:cubicBezTo>
                    <a:pt x="2104106" y="0"/>
                    <a:pt x="2504050" y="399944"/>
                    <a:pt x="2504050" y="893299"/>
                  </a:cubicBezTo>
                  <a:lnTo>
                    <a:pt x="2504050" y="893300"/>
                  </a:lnTo>
                  <a:lnTo>
                    <a:pt x="2534525" y="893300"/>
                  </a:lnTo>
                  <a:cubicBezTo>
                    <a:pt x="2766314" y="893300"/>
                    <a:pt x="2954216" y="1081202"/>
                    <a:pt x="2954216" y="1312991"/>
                  </a:cubicBezTo>
                  <a:lnTo>
                    <a:pt x="2954216" y="1388009"/>
                  </a:lnTo>
                  <a:cubicBezTo>
                    <a:pt x="2954216" y="1619798"/>
                    <a:pt x="2766314" y="1807700"/>
                    <a:pt x="2534525" y="1807700"/>
                  </a:cubicBezTo>
                  <a:lnTo>
                    <a:pt x="419691" y="1807700"/>
                  </a:lnTo>
                  <a:cubicBezTo>
                    <a:pt x="187902" y="1807700"/>
                    <a:pt x="0" y="1619798"/>
                    <a:pt x="0" y="1388009"/>
                  </a:cubicBezTo>
                  <a:lnTo>
                    <a:pt x="0" y="1312991"/>
                  </a:lnTo>
                  <a:cubicBezTo>
                    <a:pt x="0" y="1110176"/>
                    <a:pt x="143863" y="940961"/>
                    <a:pt x="335109" y="901827"/>
                  </a:cubicBezTo>
                  <a:lnTo>
                    <a:pt x="339261" y="901408"/>
                  </a:lnTo>
                  <a:lnTo>
                    <a:pt x="337624" y="893300"/>
                  </a:lnTo>
                  <a:cubicBezTo>
                    <a:pt x="337624" y="745681"/>
                    <a:pt x="457292" y="626013"/>
                    <a:pt x="604911" y="626013"/>
                  </a:cubicBezTo>
                  <a:cubicBezTo>
                    <a:pt x="641816" y="626013"/>
                    <a:pt x="676974" y="633492"/>
                    <a:pt x="708952" y="647018"/>
                  </a:cubicBezTo>
                  <a:lnTo>
                    <a:pt x="749358" y="668950"/>
                  </a:lnTo>
                  <a:lnTo>
                    <a:pt x="787652" y="545587"/>
                  </a:lnTo>
                  <a:cubicBezTo>
                    <a:pt x="923262" y="224968"/>
                    <a:pt x="1240735" y="0"/>
                    <a:pt x="16107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572188" y="5215050"/>
              <a:ext cx="1516380" cy="64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Powered by  </a:t>
              </a:r>
              <a:endParaRPr lang="en-US" altLang="zh-CN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endParaRPr>
            </a:p>
            <a:p>
              <a:pPr algn="l"/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YahBoom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5565" y="45085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  <a:sym typeface="+mn-ea"/>
              </a:rPr>
              <a:t> 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tutorial</a:t>
            </a:r>
            <a:endParaRPr lang="zh-CN" altLang="en-US" sz="2800"/>
          </a:p>
        </p:txBody>
      </p:sp>
      <p:pic>
        <p:nvPicPr>
          <p:cNvPr id="2" name="图片 1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625" y="81915"/>
            <a:ext cx="1428115" cy="8851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79520" y="3106420"/>
            <a:ext cx="49911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3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Thanks for watching</a:t>
            </a:r>
            <a:r>
              <a:rPr lang="en-US" altLang="zh-CN" sz="3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!</a:t>
            </a:r>
            <a:endParaRPr lang="en-US" altLang="zh-CN" sz="36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haroni" panose="02010803020104030203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zoom/>
      </p:transition>
    </mc:Choice>
    <mc:Fallback>
      <p:transition spd="slow">
        <p:zo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228598" y="5118134"/>
            <a:ext cx="724486" cy="458769"/>
            <a:chOff x="560275" y="3433438"/>
            <a:chExt cx="1198188" cy="758734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任意多边形 29"/>
          <p:cNvSpPr/>
          <p:nvPr/>
        </p:nvSpPr>
        <p:spPr>
          <a:xfrm>
            <a:off x="11280687" y="1444203"/>
            <a:ext cx="542043" cy="331679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1280688" y="56591"/>
            <a:ext cx="724486" cy="458769"/>
            <a:chOff x="560275" y="3433438"/>
            <a:chExt cx="1198188" cy="758734"/>
          </a:xfrm>
        </p:grpSpPr>
        <p:sp>
          <p:nvSpPr>
            <p:cNvPr id="36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直角三角形 20"/>
            <p:cNvSpPr/>
            <p:nvPr/>
          </p:nvSpPr>
          <p:spPr>
            <a:xfrm>
              <a:off x="890708" y="3433438"/>
              <a:ext cx="675249" cy="758734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任意多边形 15"/>
          <p:cNvSpPr/>
          <p:nvPr/>
        </p:nvSpPr>
        <p:spPr>
          <a:xfrm>
            <a:off x="0" y="5520485"/>
            <a:ext cx="12192000" cy="133751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81050" y="133350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0" y="5761355"/>
            <a:ext cx="12192000" cy="109664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tutorial</a:t>
            </a:r>
            <a:endParaRPr lang="zh-CN" altLang="en-US" sz="2800"/>
          </a:p>
        </p:txBody>
      </p:sp>
      <p:pic>
        <p:nvPicPr>
          <p:cNvPr id="12" name="图片 11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2705" y="69215"/>
            <a:ext cx="1148080" cy="71183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723761" y="780873"/>
            <a:ext cx="10899418" cy="5299025"/>
            <a:chOff x="0" y="0"/>
            <a:chExt cx="12192000" cy="6858000"/>
          </a:xfrm>
        </p:grpSpPr>
        <p:sp>
          <p:nvSpPr>
            <p:cNvPr id="15" name="矩形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0">
              <a:blip r:embed="rId2"/>
              <a:srcRect/>
              <a:tile tx="0" ty="0" sx="100000" sy="100000" flip="none" algn="tl"/>
            </a:blip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92157"/>
              </a:srgb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11407687" y="1571203"/>
            <a:ext cx="542043" cy="331679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1601837" y="2473706"/>
            <a:ext cx="7593670" cy="846183"/>
            <a:chOff x="1055737" y="1292335"/>
            <a:chExt cx="7593670" cy="846183"/>
          </a:xfrm>
        </p:grpSpPr>
        <p:sp>
          <p:nvSpPr>
            <p:cNvPr id="26" name="文本框 25"/>
            <p:cNvSpPr txBox="1"/>
            <p:nvPr/>
          </p:nvSpPr>
          <p:spPr>
            <a:xfrm>
              <a:off x="1459489" y="1292335"/>
              <a:ext cx="721995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Part1</a:t>
              </a:r>
              <a:endParaRPr lang="en-US" altLang="zh-CN" dirty="0" smtClean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55737" y="1770042"/>
              <a:ext cx="16814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dirty="0">
                  <a:solidFill>
                    <a:srgbClr val="0070C0"/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3" action="ppaction://hlinksldjump"/>
                </a:rPr>
                <a:t>Learning goals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278949" y="1292335"/>
              <a:ext cx="782955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 2</a:t>
              </a:r>
              <a:endParaRPr lang="zh-CN" altLang="en-US" dirty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043036" y="1739562"/>
              <a:ext cx="13639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3" action="ppaction://hlinksldjump"/>
                </a:rPr>
                <a:t>Preparation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271947" y="1312655"/>
              <a:ext cx="709295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Part3</a:t>
              </a:r>
              <a:endParaRPr lang="zh-CN" altLang="en-US" dirty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4976979" y="1739562"/>
              <a:ext cx="13004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3" action="ppaction://hlinksldjump"/>
                </a:rPr>
                <a:t>Handmade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180936" y="1292511"/>
              <a:ext cx="781050" cy="368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p>
              <a:r>
                <a:rPr lang="en-US" altLang="zh-CN" dirty="0" smtClean="0">
                  <a:latin typeface="方正少儿_GBK" panose="02000000000000000000" charset="-122"/>
                  <a:ea typeface="方正少儿_GBK" panose="02000000000000000000" charset="-122"/>
                </a:rPr>
                <a:t>Part 4</a:t>
              </a:r>
              <a:endParaRPr lang="zh-CN" altLang="en-US" dirty="0"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6701227" y="1770218"/>
              <a:ext cx="19481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  <a:hlinkClick r:id="rId3" action="ppaction://hlinksldjump"/>
                </a:rPr>
                <a:t>Search for blocks</a:t>
              </a:r>
              <a:endParaRPr lang="zh-CN" altLang="en-US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9725381" y="2473882"/>
            <a:ext cx="774065" cy="3683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dirty="0" smtClean="0">
                <a:latin typeface="方正少儿_GBK" panose="02000000000000000000" charset="-122"/>
                <a:ea typeface="方正少儿_GBK" panose="02000000000000000000" charset="-122"/>
              </a:rPr>
              <a:t>Part 5</a:t>
            </a:r>
            <a:endParaRPr lang="zh-CN" altLang="en-US" dirty="0"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45" name="文本框 44">
            <a:hlinkClick r:id="rId4" action="ppaction://hlinksldjump"/>
          </p:cNvPr>
          <p:cNvSpPr txBox="1"/>
          <p:nvPr/>
        </p:nvSpPr>
        <p:spPr>
          <a:xfrm>
            <a:off x="9363147" y="2951589"/>
            <a:ext cx="180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  <a:hlinkClick r:id="rId3" action="ppaction://hlinksldjump"/>
              </a:rPr>
              <a:t>Combin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  <a:hlinkClick r:id="rId3" action="ppaction://hlinksldjump"/>
              </a:rPr>
              <a:t>e</a:t>
            </a:r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  <a:hlinkClick r:id="rId3" action="ppaction://hlinksldjump"/>
              </a:rPr>
              <a:t> blocks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46" name="任意多边形 45"/>
          <p:cNvSpPr/>
          <p:nvPr/>
        </p:nvSpPr>
        <p:spPr>
          <a:xfrm>
            <a:off x="84484" y="457834"/>
            <a:ext cx="1354542" cy="828851"/>
          </a:xfrm>
          <a:custGeom>
            <a:avLst/>
            <a:gdLst>
              <a:gd name="connsiteX0" fmla="*/ 1610751 w 2954216"/>
              <a:gd name="connsiteY0" fmla="*/ 0 h 1807700"/>
              <a:gd name="connsiteX1" fmla="*/ 2504050 w 2954216"/>
              <a:gd name="connsiteY1" fmla="*/ 893299 h 1807700"/>
              <a:gd name="connsiteX2" fmla="*/ 2504050 w 2954216"/>
              <a:gd name="connsiteY2" fmla="*/ 893300 h 1807700"/>
              <a:gd name="connsiteX3" fmla="*/ 2534525 w 2954216"/>
              <a:gd name="connsiteY3" fmla="*/ 893300 h 1807700"/>
              <a:gd name="connsiteX4" fmla="*/ 2954216 w 2954216"/>
              <a:gd name="connsiteY4" fmla="*/ 1312991 h 1807700"/>
              <a:gd name="connsiteX5" fmla="*/ 2954216 w 2954216"/>
              <a:gd name="connsiteY5" fmla="*/ 1388009 h 1807700"/>
              <a:gd name="connsiteX6" fmla="*/ 2534525 w 2954216"/>
              <a:gd name="connsiteY6" fmla="*/ 1807700 h 1807700"/>
              <a:gd name="connsiteX7" fmla="*/ 419691 w 2954216"/>
              <a:gd name="connsiteY7" fmla="*/ 1807700 h 1807700"/>
              <a:gd name="connsiteX8" fmla="*/ 0 w 2954216"/>
              <a:gd name="connsiteY8" fmla="*/ 1388009 h 1807700"/>
              <a:gd name="connsiteX9" fmla="*/ 0 w 2954216"/>
              <a:gd name="connsiteY9" fmla="*/ 1312991 h 1807700"/>
              <a:gd name="connsiteX10" fmla="*/ 335109 w 2954216"/>
              <a:gd name="connsiteY10" fmla="*/ 901827 h 1807700"/>
              <a:gd name="connsiteX11" fmla="*/ 339261 w 2954216"/>
              <a:gd name="connsiteY11" fmla="*/ 901408 h 1807700"/>
              <a:gd name="connsiteX12" fmla="*/ 337624 w 2954216"/>
              <a:gd name="connsiteY12" fmla="*/ 893300 h 1807700"/>
              <a:gd name="connsiteX13" fmla="*/ 604911 w 2954216"/>
              <a:gd name="connsiteY13" fmla="*/ 626013 h 1807700"/>
              <a:gd name="connsiteX14" fmla="*/ 708952 w 2954216"/>
              <a:gd name="connsiteY14" fmla="*/ 647018 h 1807700"/>
              <a:gd name="connsiteX15" fmla="*/ 749358 w 2954216"/>
              <a:gd name="connsiteY15" fmla="*/ 668950 h 1807700"/>
              <a:gd name="connsiteX16" fmla="*/ 787652 w 2954216"/>
              <a:gd name="connsiteY16" fmla="*/ 545587 h 1807700"/>
              <a:gd name="connsiteX17" fmla="*/ 1610751 w 2954216"/>
              <a:gd name="connsiteY17" fmla="*/ 0 h 18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54216" h="1807700">
                <a:moveTo>
                  <a:pt x="1610751" y="0"/>
                </a:moveTo>
                <a:cubicBezTo>
                  <a:pt x="2104106" y="0"/>
                  <a:pt x="2504050" y="399944"/>
                  <a:pt x="2504050" y="893299"/>
                </a:cubicBezTo>
                <a:lnTo>
                  <a:pt x="2504050" y="893300"/>
                </a:lnTo>
                <a:lnTo>
                  <a:pt x="2534525" y="893300"/>
                </a:lnTo>
                <a:cubicBezTo>
                  <a:pt x="2766314" y="893300"/>
                  <a:pt x="2954216" y="1081202"/>
                  <a:pt x="2954216" y="1312991"/>
                </a:cubicBezTo>
                <a:lnTo>
                  <a:pt x="2954216" y="1388009"/>
                </a:lnTo>
                <a:cubicBezTo>
                  <a:pt x="2954216" y="1619798"/>
                  <a:pt x="2766314" y="1807700"/>
                  <a:pt x="2534525" y="1807700"/>
                </a:cubicBezTo>
                <a:lnTo>
                  <a:pt x="419691" y="1807700"/>
                </a:lnTo>
                <a:cubicBezTo>
                  <a:pt x="187902" y="1807700"/>
                  <a:pt x="0" y="1619798"/>
                  <a:pt x="0" y="1388009"/>
                </a:cubicBezTo>
                <a:lnTo>
                  <a:pt x="0" y="1312991"/>
                </a:lnTo>
                <a:cubicBezTo>
                  <a:pt x="0" y="1110176"/>
                  <a:pt x="143863" y="940961"/>
                  <a:pt x="335109" y="901827"/>
                </a:cubicBezTo>
                <a:lnTo>
                  <a:pt x="339261" y="901408"/>
                </a:lnTo>
                <a:lnTo>
                  <a:pt x="337624" y="893300"/>
                </a:lnTo>
                <a:cubicBezTo>
                  <a:pt x="337624" y="745681"/>
                  <a:pt x="457292" y="626013"/>
                  <a:pt x="604911" y="626013"/>
                </a:cubicBezTo>
                <a:cubicBezTo>
                  <a:pt x="641816" y="626013"/>
                  <a:pt x="676974" y="633492"/>
                  <a:pt x="708952" y="647018"/>
                </a:cubicBezTo>
                <a:lnTo>
                  <a:pt x="749358" y="668950"/>
                </a:lnTo>
                <a:lnTo>
                  <a:pt x="787652" y="545587"/>
                </a:lnTo>
                <a:cubicBezTo>
                  <a:pt x="923262" y="224968"/>
                  <a:pt x="1240735" y="0"/>
                  <a:pt x="16107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47" name="文本框 46"/>
          <p:cNvSpPr txBox="1"/>
          <p:nvPr/>
        </p:nvSpPr>
        <p:spPr>
          <a:xfrm>
            <a:off x="174325" y="780817"/>
            <a:ext cx="1427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C</a:t>
            </a:r>
            <a:r>
              <a:rPr lang="zh-CN" altLang="en-US" sz="2800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ontent</a:t>
            </a:r>
            <a:endParaRPr lang="zh-CN" alt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blinds/>
      </p:transition>
    </mc:Choice>
    <mc:Fallback>
      <p:transition spd="slow">
        <p:blinds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1188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1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5565" y="45085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6195060"/>
            <a:ext cx="12192000" cy="66294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tutorial</a:t>
            </a:r>
            <a:endParaRPr lang="zh-CN" altLang="en-US" sz="2800"/>
          </a:p>
          <a:p>
            <a:pPr algn="ctr"/>
            <a:endParaRPr lang="zh-CN" altLang="en-US" sz="2800"/>
          </a:p>
        </p:txBody>
      </p:sp>
      <p:grpSp>
        <p:nvGrpSpPr>
          <p:cNvPr id="25" name="组合 24"/>
          <p:cNvGrpSpPr/>
          <p:nvPr/>
        </p:nvGrpSpPr>
        <p:grpSpPr>
          <a:xfrm>
            <a:off x="778448" y="1924912"/>
            <a:ext cx="2079101" cy="1272213"/>
            <a:chOff x="5213810" y="4721826"/>
            <a:chExt cx="2079101" cy="1272213"/>
          </a:xfrm>
        </p:grpSpPr>
        <p:sp>
          <p:nvSpPr>
            <p:cNvPr id="26" name="任意多边形 25"/>
            <p:cNvSpPr/>
            <p:nvPr/>
          </p:nvSpPr>
          <p:spPr>
            <a:xfrm>
              <a:off x="5213810" y="4721826"/>
              <a:ext cx="2079101" cy="1272213"/>
            </a:xfrm>
            <a:custGeom>
              <a:avLst/>
              <a:gdLst>
                <a:gd name="connsiteX0" fmla="*/ 1610751 w 2954216"/>
                <a:gd name="connsiteY0" fmla="*/ 0 h 1807700"/>
                <a:gd name="connsiteX1" fmla="*/ 2504050 w 2954216"/>
                <a:gd name="connsiteY1" fmla="*/ 893299 h 1807700"/>
                <a:gd name="connsiteX2" fmla="*/ 2504050 w 2954216"/>
                <a:gd name="connsiteY2" fmla="*/ 893300 h 1807700"/>
                <a:gd name="connsiteX3" fmla="*/ 2534525 w 2954216"/>
                <a:gd name="connsiteY3" fmla="*/ 893300 h 1807700"/>
                <a:gd name="connsiteX4" fmla="*/ 2954216 w 2954216"/>
                <a:gd name="connsiteY4" fmla="*/ 1312991 h 1807700"/>
                <a:gd name="connsiteX5" fmla="*/ 2954216 w 2954216"/>
                <a:gd name="connsiteY5" fmla="*/ 1388009 h 1807700"/>
                <a:gd name="connsiteX6" fmla="*/ 2534525 w 2954216"/>
                <a:gd name="connsiteY6" fmla="*/ 1807700 h 1807700"/>
                <a:gd name="connsiteX7" fmla="*/ 419691 w 2954216"/>
                <a:gd name="connsiteY7" fmla="*/ 1807700 h 1807700"/>
                <a:gd name="connsiteX8" fmla="*/ 0 w 2954216"/>
                <a:gd name="connsiteY8" fmla="*/ 1388009 h 1807700"/>
                <a:gd name="connsiteX9" fmla="*/ 0 w 2954216"/>
                <a:gd name="connsiteY9" fmla="*/ 1312991 h 1807700"/>
                <a:gd name="connsiteX10" fmla="*/ 335109 w 2954216"/>
                <a:gd name="connsiteY10" fmla="*/ 901827 h 1807700"/>
                <a:gd name="connsiteX11" fmla="*/ 339261 w 2954216"/>
                <a:gd name="connsiteY11" fmla="*/ 901408 h 1807700"/>
                <a:gd name="connsiteX12" fmla="*/ 337624 w 2954216"/>
                <a:gd name="connsiteY12" fmla="*/ 893300 h 1807700"/>
                <a:gd name="connsiteX13" fmla="*/ 604911 w 2954216"/>
                <a:gd name="connsiteY13" fmla="*/ 626013 h 1807700"/>
                <a:gd name="connsiteX14" fmla="*/ 708952 w 2954216"/>
                <a:gd name="connsiteY14" fmla="*/ 647018 h 1807700"/>
                <a:gd name="connsiteX15" fmla="*/ 749358 w 2954216"/>
                <a:gd name="connsiteY15" fmla="*/ 668950 h 1807700"/>
                <a:gd name="connsiteX16" fmla="*/ 787652 w 2954216"/>
                <a:gd name="connsiteY16" fmla="*/ 545587 h 1807700"/>
                <a:gd name="connsiteX17" fmla="*/ 1610751 w 2954216"/>
                <a:gd name="connsiteY17" fmla="*/ 0 h 180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54216" h="1807700">
                  <a:moveTo>
                    <a:pt x="1610751" y="0"/>
                  </a:moveTo>
                  <a:cubicBezTo>
                    <a:pt x="2104106" y="0"/>
                    <a:pt x="2504050" y="399944"/>
                    <a:pt x="2504050" y="893299"/>
                  </a:cubicBezTo>
                  <a:lnTo>
                    <a:pt x="2504050" y="893300"/>
                  </a:lnTo>
                  <a:lnTo>
                    <a:pt x="2534525" y="893300"/>
                  </a:lnTo>
                  <a:cubicBezTo>
                    <a:pt x="2766314" y="893300"/>
                    <a:pt x="2954216" y="1081202"/>
                    <a:pt x="2954216" y="1312991"/>
                  </a:cubicBezTo>
                  <a:lnTo>
                    <a:pt x="2954216" y="1388009"/>
                  </a:lnTo>
                  <a:cubicBezTo>
                    <a:pt x="2954216" y="1619798"/>
                    <a:pt x="2766314" y="1807700"/>
                    <a:pt x="2534525" y="1807700"/>
                  </a:cubicBezTo>
                  <a:lnTo>
                    <a:pt x="419691" y="1807700"/>
                  </a:lnTo>
                  <a:cubicBezTo>
                    <a:pt x="187902" y="1807700"/>
                    <a:pt x="0" y="1619798"/>
                    <a:pt x="0" y="1388009"/>
                  </a:cubicBezTo>
                  <a:lnTo>
                    <a:pt x="0" y="1312991"/>
                  </a:lnTo>
                  <a:cubicBezTo>
                    <a:pt x="0" y="1110176"/>
                    <a:pt x="143863" y="940961"/>
                    <a:pt x="335109" y="901827"/>
                  </a:cubicBezTo>
                  <a:lnTo>
                    <a:pt x="339261" y="901408"/>
                  </a:lnTo>
                  <a:lnTo>
                    <a:pt x="337624" y="893300"/>
                  </a:lnTo>
                  <a:cubicBezTo>
                    <a:pt x="337624" y="745681"/>
                    <a:pt x="457292" y="626013"/>
                    <a:pt x="604911" y="626013"/>
                  </a:cubicBezTo>
                  <a:cubicBezTo>
                    <a:pt x="641816" y="626013"/>
                    <a:pt x="676974" y="633492"/>
                    <a:pt x="708952" y="647018"/>
                  </a:cubicBezTo>
                  <a:lnTo>
                    <a:pt x="749358" y="668950"/>
                  </a:lnTo>
                  <a:lnTo>
                    <a:pt x="787652" y="545587"/>
                  </a:lnTo>
                  <a:cubicBezTo>
                    <a:pt x="923262" y="224968"/>
                    <a:pt x="1240735" y="0"/>
                    <a:pt x="16107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529643" y="5040425"/>
              <a:ext cx="1663700" cy="9531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800" dirty="0">
                  <a:solidFill>
                    <a:srgbClr val="0070C0"/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Learning </a:t>
              </a:r>
              <a:endParaRPr lang="zh-CN" altLang="en-US" sz="2800" dirty="0">
                <a:solidFill>
                  <a:srgbClr val="0070C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endParaRPr>
            </a:p>
            <a:p>
              <a:pPr algn="l"/>
              <a:r>
                <a:rPr lang="zh-CN" altLang="en-US" sz="2800" dirty="0">
                  <a:solidFill>
                    <a:srgbClr val="0070C0"/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goals</a:t>
              </a:r>
              <a:endParaRPr lang="zh-CN" altLang="en-US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pic>
        <p:nvPicPr>
          <p:cNvPr id="9" name="图片 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31950" y="122555"/>
            <a:ext cx="1225550" cy="7594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1815" y="1094105"/>
            <a:ext cx="3868420" cy="21856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185" y="1029970"/>
            <a:ext cx="3179445" cy="224980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194685" y="3714115"/>
            <a:ext cx="6718300" cy="163004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l"/>
            <a:r>
              <a:rPr lang="zh-CN" altLang="en-US" sz="2000" b="1">
                <a:solidFill>
                  <a:schemeClr val="accent1"/>
                </a:solidFill>
                <a:effectLst/>
                <a:latin typeface="方正少儿_GBK" panose="02000000000000000000" charset="-122"/>
                <a:ea typeface="方正少儿_GBK" panose="02000000000000000000" charset="-122"/>
              </a:rPr>
              <a:t>After you download the program, turn the adjustable knob to change the brightness of the small light.</a:t>
            </a:r>
            <a:endParaRPr lang="zh-CN" altLang="en-US" sz="2000" b="1">
              <a:solidFill>
                <a:schemeClr val="accent1"/>
              </a:solidFill>
              <a:effectLst/>
              <a:latin typeface="方正少儿_GBK" panose="02000000000000000000" charset="-122"/>
              <a:ea typeface="方正少儿_GBK" panose="02000000000000000000" charset="-122"/>
            </a:endParaRPr>
          </a:p>
          <a:p>
            <a:pPr algn="l"/>
            <a:r>
              <a:rPr lang="zh-CN" altLang="en-US" sz="2000" b="1">
                <a:solidFill>
                  <a:schemeClr val="accent1"/>
                </a:solidFill>
                <a:effectLst/>
                <a:latin typeface="方正少儿_GBK" panose="02000000000000000000" charset="-122"/>
                <a:ea typeface="方正少儿_GBK" panose="02000000000000000000" charset="-122"/>
              </a:rPr>
              <a:t>Turn off the lights in the room, it will be more beautiful~</a:t>
            </a:r>
            <a:endParaRPr lang="zh-CN" altLang="en-US" sz="2000" b="1">
              <a:solidFill>
                <a:schemeClr val="accent1"/>
              </a:solidFill>
              <a:effectLst/>
              <a:latin typeface="方正少儿_GBK" panose="02000000000000000000" charset="-122"/>
              <a:ea typeface="方正少儿_GBK" panose="02000000000000000000" charset="-122"/>
            </a:endParaRPr>
          </a:p>
          <a:p>
            <a:pPr algn="l"/>
            <a:r>
              <a:rPr lang="zh-CN" altLang="en-US" sz="2000" b="1">
                <a:solidFill>
                  <a:schemeClr val="accent1"/>
                </a:solidFill>
                <a:effectLst/>
                <a:latin typeface="方正少儿_GBK" panose="02000000000000000000" charset="-122"/>
                <a:ea typeface="方正少儿_GBK" panose="02000000000000000000" charset="-122"/>
              </a:rPr>
              <a:t>Just like in the picture in the upper right corner. Is it like a round moon</a:t>
            </a:r>
            <a:r>
              <a:rPr lang="en-US" altLang="zh-CN" sz="2000" b="1">
                <a:solidFill>
                  <a:schemeClr val="accent1"/>
                </a:solidFill>
                <a:effectLst/>
                <a:latin typeface="方正少儿_GBK" panose="02000000000000000000" charset="-122"/>
                <a:ea typeface="方正少儿_GBK" panose="02000000000000000000" charset="-122"/>
              </a:rPr>
              <a:t>?</a:t>
            </a:r>
            <a:endParaRPr lang="zh-CN" altLang="en-US" sz="2000" b="1">
              <a:solidFill>
                <a:schemeClr val="accent1"/>
              </a:solidFill>
              <a:effectLst/>
              <a:latin typeface="方正少儿_GBK" panose="02000000000000000000" charset="-122"/>
              <a:ea typeface="方正少儿_GBK" panose="020000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lu"/>
      </p:transition>
    </mc:Choice>
    <mc:Fallback>
      <p:transition spd="slow">
        <p:cover dir="lu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1150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2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663700" y="154305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tutorial</a:t>
            </a:r>
            <a:endParaRPr lang="zh-CN" altLang="en-US" sz="2800"/>
          </a:p>
        </p:txBody>
      </p:sp>
      <p:sp>
        <p:nvSpPr>
          <p:cNvPr id="19" name="文本框 18"/>
          <p:cNvSpPr txBox="1"/>
          <p:nvPr/>
        </p:nvSpPr>
        <p:spPr>
          <a:xfrm>
            <a:off x="2970262" y="937828"/>
            <a:ext cx="15894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Hardware</a:t>
            </a:r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:</a:t>
            </a:r>
            <a:endParaRPr lang="zh-CN" altLang="en-US" sz="24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29760" y="1398270"/>
            <a:ext cx="558355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● 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1 x Micro:bit Board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● 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1 x Micro:bit expansion board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●  3 x DuPont line male to male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●  1 x LED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●  1 x Adjustable knob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●  1 x Breadboard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●  1 x Table tennis with holes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●  1 x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PC</a:t>
            </a:r>
            <a:endParaRPr lang="en-US" altLang="zh-CN"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  <a:sym typeface="+mn-ea"/>
            </a:endParaRPr>
          </a:p>
          <a:p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● 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1 x USB </a:t>
            </a: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  <a:sym typeface="+mn-ea"/>
              </a:rPr>
              <a:t>Cable</a:t>
            </a:r>
            <a:endParaRPr lang="zh-CN" altLang="en-US" sz="20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48977" y="4470968"/>
            <a:ext cx="853821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 dirty="0">
                <a:solidFill>
                  <a:schemeClr val="accent5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       </a:t>
            </a:r>
            <a:r>
              <a:rPr lang="en-US" altLang="zh-CN" sz="2000" dirty="0">
                <a:solidFill>
                  <a:schemeClr val="accent5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 </a:t>
            </a:r>
            <a:r>
              <a:rPr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Then the micro:bit is connected to the computer through USB, </a:t>
            </a:r>
            <a:endParaRPr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pPr algn="l"/>
            <a:r>
              <a:rPr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and the computer will pop up a U disk and click the URL in the U disk </a:t>
            </a:r>
            <a:endParaRPr sz="20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  <a:p>
            <a:pPr algn="l"/>
            <a:r>
              <a:rPr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to enter the programming interface.</a:t>
            </a:r>
            <a:endParaRPr lang="zh-CN" altLang="en-US" sz="20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38113" y="2002382"/>
            <a:ext cx="2079228" cy="1272213"/>
            <a:chOff x="5213810" y="4799296"/>
            <a:chExt cx="2079228" cy="1272213"/>
          </a:xfrm>
        </p:grpSpPr>
        <p:sp>
          <p:nvSpPr>
            <p:cNvPr id="26" name="任意多边形 25"/>
            <p:cNvSpPr/>
            <p:nvPr/>
          </p:nvSpPr>
          <p:spPr>
            <a:xfrm>
              <a:off x="5213810" y="4799296"/>
              <a:ext cx="2079101" cy="1272213"/>
            </a:xfrm>
            <a:custGeom>
              <a:avLst/>
              <a:gdLst>
                <a:gd name="connsiteX0" fmla="*/ 1610751 w 2954216"/>
                <a:gd name="connsiteY0" fmla="*/ 0 h 1807700"/>
                <a:gd name="connsiteX1" fmla="*/ 2504050 w 2954216"/>
                <a:gd name="connsiteY1" fmla="*/ 893299 h 1807700"/>
                <a:gd name="connsiteX2" fmla="*/ 2504050 w 2954216"/>
                <a:gd name="connsiteY2" fmla="*/ 893300 h 1807700"/>
                <a:gd name="connsiteX3" fmla="*/ 2534525 w 2954216"/>
                <a:gd name="connsiteY3" fmla="*/ 893300 h 1807700"/>
                <a:gd name="connsiteX4" fmla="*/ 2954216 w 2954216"/>
                <a:gd name="connsiteY4" fmla="*/ 1312991 h 1807700"/>
                <a:gd name="connsiteX5" fmla="*/ 2954216 w 2954216"/>
                <a:gd name="connsiteY5" fmla="*/ 1388009 h 1807700"/>
                <a:gd name="connsiteX6" fmla="*/ 2534525 w 2954216"/>
                <a:gd name="connsiteY6" fmla="*/ 1807700 h 1807700"/>
                <a:gd name="connsiteX7" fmla="*/ 419691 w 2954216"/>
                <a:gd name="connsiteY7" fmla="*/ 1807700 h 1807700"/>
                <a:gd name="connsiteX8" fmla="*/ 0 w 2954216"/>
                <a:gd name="connsiteY8" fmla="*/ 1388009 h 1807700"/>
                <a:gd name="connsiteX9" fmla="*/ 0 w 2954216"/>
                <a:gd name="connsiteY9" fmla="*/ 1312991 h 1807700"/>
                <a:gd name="connsiteX10" fmla="*/ 335109 w 2954216"/>
                <a:gd name="connsiteY10" fmla="*/ 901827 h 1807700"/>
                <a:gd name="connsiteX11" fmla="*/ 339261 w 2954216"/>
                <a:gd name="connsiteY11" fmla="*/ 901408 h 1807700"/>
                <a:gd name="connsiteX12" fmla="*/ 337624 w 2954216"/>
                <a:gd name="connsiteY12" fmla="*/ 893300 h 1807700"/>
                <a:gd name="connsiteX13" fmla="*/ 604911 w 2954216"/>
                <a:gd name="connsiteY13" fmla="*/ 626013 h 1807700"/>
                <a:gd name="connsiteX14" fmla="*/ 708952 w 2954216"/>
                <a:gd name="connsiteY14" fmla="*/ 647018 h 1807700"/>
                <a:gd name="connsiteX15" fmla="*/ 749358 w 2954216"/>
                <a:gd name="connsiteY15" fmla="*/ 668950 h 1807700"/>
                <a:gd name="connsiteX16" fmla="*/ 787652 w 2954216"/>
                <a:gd name="connsiteY16" fmla="*/ 545587 h 1807700"/>
                <a:gd name="connsiteX17" fmla="*/ 1610751 w 2954216"/>
                <a:gd name="connsiteY17" fmla="*/ 0 h 180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54216" h="1807700">
                  <a:moveTo>
                    <a:pt x="1610751" y="0"/>
                  </a:moveTo>
                  <a:cubicBezTo>
                    <a:pt x="2104106" y="0"/>
                    <a:pt x="2504050" y="399944"/>
                    <a:pt x="2504050" y="893299"/>
                  </a:cubicBezTo>
                  <a:lnTo>
                    <a:pt x="2504050" y="893300"/>
                  </a:lnTo>
                  <a:lnTo>
                    <a:pt x="2534525" y="893300"/>
                  </a:lnTo>
                  <a:cubicBezTo>
                    <a:pt x="2766314" y="893300"/>
                    <a:pt x="2954216" y="1081202"/>
                    <a:pt x="2954216" y="1312991"/>
                  </a:cubicBezTo>
                  <a:lnTo>
                    <a:pt x="2954216" y="1388009"/>
                  </a:lnTo>
                  <a:cubicBezTo>
                    <a:pt x="2954216" y="1619798"/>
                    <a:pt x="2766314" y="1807700"/>
                    <a:pt x="2534525" y="1807700"/>
                  </a:cubicBezTo>
                  <a:lnTo>
                    <a:pt x="419691" y="1807700"/>
                  </a:lnTo>
                  <a:cubicBezTo>
                    <a:pt x="187902" y="1807700"/>
                    <a:pt x="0" y="1619798"/>
                    <a:pt x="0" y="1388009"/>
                  </a:cubicBezTo>
                  <a:lnTo>
                    <a:pt x="0" y="1312991"/>
                  </a:lnTo>
                  <a:cubicBezTo>
                    <a:pt x="0" y="1110176"/>
                    <a:pt x="143863" y="940961"/>
                    <a:pt x="335109" y="901827"/>
                  </a:cubicBezTo>
                  <a:lnTo>
                    <a:pt x="339261" y="901408"/>
                  </a:lnTo>
                  <a:lnTo>
                    <a:pt x="337624" y="893300"/>
                  </a:lnTo>
                  <a:cubicBezTo>
                    <a:pt x="337624" y="745681"/>
                    <a:pt x="457292" y="626013"/>
                    <a:pt x="604911" y="626013"/>
                  </a:cubicBezTo>
                  <a:cubicBezTo>
                    <a:pt x="641816" y="626013"/>
                    <a:pt x="676974" y="633492"/>
                    <a:pt x="708952" y="647018"/>
                  </a:cubicBezTo>
                  <a:lnTo>
                    <a:pt x="749358" y="668950"/>
                  </a:lnTo>
                  <a:lnTo>
                    <a:pt x="787652" y="545587"/>
                  </a:lnTo>
                  <a:cubicBezTo>
                    <a:pt x="923262" y="224968"/>
                    <a:pt x="1240735" y="0"/>
                    <a:pt x="16107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273738" y="5471590"/>
              <a:ext cx="201930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Preparation</a:t>
              </a:r>
              <a:endParaRPr lang="zh-CN" altLang="en-US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pic>
        <p:nvPicPr>
          <p:cNvPr id="4" name="图片 3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56385" y="45085"/>
            <a:ext cx="1292860" cy="8013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zoom/>
      </p:transition>
    </mc:Choice>
    <mc:Fallback>
      <p:transition spd="slow">
        <p:zo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0998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3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75055" y="105410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916295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tutorial</a:t>
            </a:r>
            <a:endParaRPr lang="zh-CN" altLang="en-US" sz="2800"/>
          </a:p>
        </p:txBody>
      </p:sp>
      <p:grpSp>
        <p:nvGrpSpPr>
          <p:cNvPr id="25" name="组合 24"/>
          <p:cNvGrpSpPr/>
          <p:nvPr/>
        </p:nvGrpSpPr>
        <p:grpSpPr>
          <a:xfrm>
            <a:off x="638113" y="2002382"/>
            <a:ext cx="2182733" cy="1272213"/>
            <a:chOff x="5213810" y="4799296"/>
            <a:chExt cx="2182733" cy="1272213"/>
          </a:xfrm>
        </p:grpSpPr>
        <p:sp>
          <p:nvSpPr>
            <p:cNvPr id="26" name="任意多边形 25"/>
            <p:cNvSpPr/>
            <p:nvPr/>
          </p:nvSpPr>
          <p:spPr>
            <a:xfrm>
              <a:off x="5213810" y="4799296"/>
              <a:ext cx="2079101" cy="1272213"/>
            </a:xfrm>
            <a:custGeom>
              <a:avLst/>
              <a:gdLst>
                <a:gd name="connsiteX0" fmla="*/ 1610751 w 2954216"/>
                <a:gd name="connsiteY0" fmla="*/ 0 h 1807700"/>
                <a:gd name="connsiteX1" fmla="*/ 2504050 w 2954216"/>
                <a:gd name="connsiteY1" fmla="*/ 893299 h 1807700"/>
                <a:gd name="connsiteX2" fmla="*/ 2504050 w 2954216"/>
                <a:gd name="connsiteY2" fmla="*/ 893300 h 1807700"/>
                <a:gd name="connsiteX3" fmla="*/ 2534525 w 2954216"/>
                <a:gd name="connsiteY3" fmla="*/ 893300 h 1807700"/>
                <a:gd name="connsiteX4" fmla="*/ 2954216 w 2954216"/>
                <a:gd name="connsiteY4" fmla="*/ 1312991 h 1807700"/>
                <a:gd name="connsiteX5" fmla="*/ 2954216 w 2954216"/>
                <a:gd name="connsiteY5" fmla="*/ 1388009 h 1807700"/>
                <a:gd name="connsiteX6" fmla="*/ 2534525 w 2954216"/>
                <a:gd name="connsiteY6" fmla="*/ 1807700 h 1807700"/>
                <a:gd name="connsiteX7" fmla="*/ 419691 w 2954216"/>
                <a:gd name="connsiteY7" fmla="*/ 1807700 h 1807700"/>
                <a:gd name="connsiteX8" fmla="*/ 0 w 2954216"/>
                <a:gd name="connsiteY8" fmla="*/ 1388009 h 1807700"/>
                <a:gd name="connsiteX9" fmla="*/ 0 w 2954216"/>
                <a:gd name="connsiteY9" fmla="*/ 1312991 h 1807700"/>
                <a:gd name="connsiteX10" fmla="*/ 335109 w 2954216"/>
                <a:gd name="connsiteY10" fmla="*/ 901827 h 1807700"/>
                <a:gd name="connsiteX11" fmla="*/ 339261 w 2954216"/>
                <a:gd name="connsiteY11" fmla="*/ 901408 h 1807700"/>
                <a:gd name="connsiteX12" fmla="*/ 337624 w 2954216"/>
                <a:gd name="connsiteY12" fmla="*/ 893300 h 1807700"/>
                <a:gd name="connsiteX13" fmla="*/ 604911 w 2954216"/>
                <a:gd name="connsiteY13" fmla="*/ 626013 h 1807700"/>
                <a:gd name="connsiteX14" fmla="*/ 708952 w 2954216"/>
                <a:gd name="connsiteY14" fmla="*/ 647018 h 1807700"/>
                <a:gd name="connsiteX15" fmla="*/ 749358 w 2954216"/>
                <a:gd name="connsiteY15" fmla="*/ 668950 h 1807700"/>
                <a:gd name="connsiteX16" fmla="*/ 787652 w 2954216"/>
                <a:gd name="connsiteY16" fmla="*/ 545587 h 1807700"/>
                <a:gd name="connsiteX17" fmla="*/ 1610751 w 2954216"/>
                <a:gd name="connsiteY17" fmla="*/ 0 h 180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54216" h="1807700">
                  <a:moveTo>
                    <a:pt x="1610751" y="0"/>
                  </a:moveTo>
                  <a:cubicBezTo>
                    <a:pt x="2104106" y="0"/>
                    <a:pt x="2504050" y="399944"/>
                    <a:pt x="2504050" y="893299"/>
                  </a:cubicBezTo>
                  <a:lnTo>
                    <a:pt x="2504050" y="893300"/>
                  </a:lnTo>
                  <a:lnTo>
                    <a:pt x="2534525" y="893300"/>
                  </a:lnTo>
                  <a:cubicBezTo>
                    <a:pt x="2766314" y="893300"/>
                    <a:pt x="2954216" y="1081202"/>
                    <a:pt x="2954216" y="1312991"/>
                  </a:cubicBezTo>
                  <a:lnTo>
                    <a:pt x="2954216" y="1388009"/>
                  </a:lnTo>
                  <a:cubicBezTo>
                    <a:pt x="2954216" y="1619798"/>
                    <a:pt x="2766314" y="1807700"/>
                    <a:pt x="2534525" y="1807700"/>
                  </a:cubicBezTo>
                  <a:lnTo>
                    <a:pt x="419691" y="1807700"/>
                  </a:lnTo>
                  <a:cubicBezTo>
                    <a:pt x="187902" y="1807700"/>
                    <a:pt x="0" y="1619798"/>
                    <a:pt x="0" y="1388009"/>
                  </a:cubicBezTo>
                  <a:lnTo>
                    <a:pt x="0" y="1312991"/>
                  </a:lnTo>
                  <a:cubicBezTo>
                    <a:pt x="0" y="1110176"/>
                    <a:pt x="143863" y="940961"/>
                    <a:pt x="335109" y="901827"/>
                  </a:cubicBezTo>
                  <a:lnTo>
                    <a:pt x="339261" y="901408"/>
                  </a:lnTo>
                  <a:lnTo>
                    <a:pt x="337624" y="893300"/>
                  </a:lnTo>
                  <a:cubicBezTo>
                    <a:pt x="337624" y="745681"/>
                    <a:pt x="457292" y="626013"/>
                    <a:pt x="604911" y="626013"/>
                  </a:cubicBezTo>
                  <a:cubicBezTo>
                    <a:pt x="641816" y="626013"/>
                    <a:pt x="676974" y="633492"/>
                    <a:pt x="708952" y="647018"/>
                  </a:cubicBezTo>
                  <a:lnTo>
                    <a:pt x="749358" y="668950"/>
                  </a:lnTo>
                  <a:lnTo>
                    <a:pt x="787652" y="545587"/>
                  </a:lnTo>
                  <a:cubicBezTo>
                    <a:pt x="923262" y="224968"/>
                    <a:pt x="1240735" y="0"/>
                    <a:pt x="16107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476303" y="5520485"/>
              <a:ext cx="192024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Handmade</a:t>
              </a:r>
              <a:endParaRPr lang="zh-CN" altLang="en-US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pic>
        <p:nvPicPr>
          <p:cNvPr id="4" name="图片 3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0515" y="120650"/>
            <a:ext cx="1119505" cy="6940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150" y="909320"/>
            <a:ext cx="4358005" cy="26511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800" y="3568700"/>
            <a:ext cx="4652645" cy="2569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0998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3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157605" y="120650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L</a:t>
            </a:r>
            <a:endParaRPr lang="en-US" altLang="zh-CN" sz="28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38113" y="2002382"/>
            <a:ext cx="2182733" cy="1272213"/>
            <a:chOff x="5213810" y="4799296"/>
            <a:chExt cx="2182733" cy="1272213"/>
          </a:xfrm>
        </p:grpSpPr>
        <p:sp>
          <p:nvSpPr>
            <p:cNvPr id="26" name="任意多边形 25"/>
            <p:cNvSpPr/>
            <p:nvPr/>
          </p:nvSpPr>
          <p:spPr>
            <a:xfrm>
              <a:off x="5213810" y="4799296"/>
              <a:ext cx="2079101" cy="1272213"/>
            </a:xfrm>
            <a:custGeom>
              <a:avLst/>
              <a:gdLst>
                <a:gd name="connsiteX0" fmla="*/ 1610751 w 2954216"/>
                <a:gd name="connsiteY0" fmla="*/ 0 h 1807700"/>
                <a:gd name="connsiteX1" fmla="*/ 2504050 w 2954216"/>
                <a:gd name="connsiteY1" fmla="*/ 893299 h 1807700"/>
                <a:gd name="connsiteX2" fmla="*/ 2504050 w 2954216"/>
                <a:gd name="connsiteY2" fmla="*/ 893300 h 1807700"/>
                <a:gd name="connsiteX3" fmla="*/ 2534525 w 2954216"/>
                <a:gd name="connsiteY3" fmla="*/ 893300 h 1807700"/>
                <a:gd name="connsiteX4" fmla="*/ 2954216 w 2954216"/>
                <a:gd name="connsiteY4" fmla="*/ 1312991 h 1807700"/>
                <a:gd name="connsiteX5" fmla="*/ 2954216 w 2954216"/>
                <a:gd name="connsiteY5" fmla="*/ 1388009 h 1807700"/>
                <a:gd name="connsiteX6" fmla="*/ 2534525 w 2954216"/>
                <a:gd name="connsiteY6" fmla="*/ 1807700 h 1807700"/>
                <a:gd name="connsiteX7" fmla="*/ 419691 w 2954216"/>
                <a:gd name="connsiteY7" fmla="*/ 1807700 h 1807700"/>
                <a:gd name="connsiteX8" fmla="*/ 0 w 2954216"/>
                <a:gd name="connsiteY8" fmla="*/ 1388009 h 1807700"/>
                <a:gd name="connsiteX9" fmla="*/ 0 w 2954216"/>
                <a:gd name="connsiteY9" fmla="*/ 1312991 h 1807700"/>
                <a:gd name="connsiteX10" fmla="*/ 335109 w 2954216"/>
                <a:gd name="connsiteY10" fmla="*/ 901827 h 1807700"/>
                <a:gd name="connsiteX11" fmla="*/ 339261 w 2954216"/>
                <a:gd name="connsiteY11" fmla="*/ 901408 h 1807700"/>
                <a:gd name="connsiteX12" fmla="*/ 337624 w 2954216"/>
                <a:gd name="connsiteY12" fmla="*/ 893300 h 1807700"/>
                <a:gd name="connsiteX13" fmla="*/ 604911 w 2954216"/>
                <a:gd name="connsiteY13" fmla="*/ 626013 h 1807700"/>
                <a:gd name="connsiteX14" fmla="*/ 708952 w 2954216"/>
                <a:gd name="connsiteY14" fmla="*/ 647018 h 1807700"/>
                <a:gd name="connsiteX15" fmla="*/ 749358 w 2954216"/>
                <a:gd name="connsiteY15" fmla="*/ 668950 h 1807700"/>
                <a:gd name="connsiteX16" fmla="*/ 787652 w 2954216"/>
                <a:gd name="connsiteY16" fmla="*/ 545587 h 1807700"/>
                <a:gd name="connsiteX17" fmla="*/ 1610751 w 2954216"/>
                <a:gd name="connsiteY17" fmla="*/ 0 h 180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54216" h="1807700">
                  <a:moveTo>
                    <a:pt x="1610751" y="0"/>
                  </a:moveTo>
                  <a:cubicBezTo>
                    <a:pt x="2104106" y="0"/>
                    <a:pt x="2504050" y="399944"/>
                    <a:pt x="2504050" y="893299"/>
                  </a:cubicBezTo>
                  <a:lnTo>
                    <a:pt x="2504050" y="893300"/>
                  </a:lnTo>
                  <a:lnTo>
                    <a:pt x="2534525" y="893300"/>
                  </a:lnTo>
                  <a:cubicBezTo>
                    <a:pt x="2766314" y="893300"/>
                    <a:pt x="2954216" y="1081202"/>
                    <a:pt x="2954216" y="1312991"/>
                  </a:cubicBezTo>
                  <a:lnTo>
                    <a:pt x="2954216" y="1388009"/>
                  </a:lnTo>
                  <a:cubicBezTo>
                    <a:pt x="2954216" y="1619798"/>
                    <a:pt x="2766314" y="1807700"/>
                    <a:pt x="2534525" y="1807700"/>
                  </a:cubicBezTo>
                  <a:lnTo>
                    <a:pt x="419691" y="1807700"/>
                  </a:lnTo>
                  <a:cubicBezTo>
                    <a:pt x="187902" y="1807700"/>
                    <a:pt x="0" y="1619798"/>
                    <a:pt x="0" y="1388009"/>
                  </a:cubicBezTo>
                  <a:lnTo>
                    <a:pt x="0" y="1312991"/>
                  </a:lnTo>
                  <a:cubicBezTo>
                    <a:pt x="0" y="1110176"/>
                    <a:pt x="143863" y="940961"/>
                    <a:pt x="335109" y="901827"/>
                  </a:cubicBezTo>
                  <a:lnTo>
                    <a:pt x="339261" y="901408"/>
                  </a:lnTo>
                  <a:lnTo>
                    <a:pt x="337624" y="893300"/>
                  </a:lnTo>
                  <a:cubicBezTo>
                    <a:pt x="337624" y="745681"/>
                    <a:pt x="457292" y="626013"/>
                    <a:pt x="604911" y="626013"/>
                  </a:cubicBezTo>
                  <a:cubicBezTo>
                    <a:pt x="641816" y="626013"/>
                    <a:pt x="676974" y="633492"/>
                    <a:pt x="708952" y="647018"/>
                  </a:cubicBezTo>
                  <a:lnTo>
                    <a:pt x="749358" y="668950"/>
                  </a:lnTo>
                  <a:lnTo>
                    <a:pt x="787652" y="545587"/>
                  </a:lnTo>
                  <a:cubicBezTo>
                    <a:pt x="923262" y="224968"/>
                    <a:pt x="1240735" y="0"/>
                    <a:pt x="16107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476303" y="5520485"/>
              <a:ext cx="192024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Handmade</a:t>
              </a:r>
              <a:endParaRPr lang="zh-CN" altLang="en-US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pic>
        <p:nvPicPr>
          <p:cNvPr id="4" name="图片 3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0515" y="120650"/>
            <a:ext cx="1119505" cy="69405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957830" y="4969510"/>
            <a:ext cx="855345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l"/>
            <a:r>
              <a:rPr sz="1600" b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Everyone must distinguish between the pos</a:t>
            </a:r>
            <a:r>
              <a:rPr sz="1400" b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itive and negative poles of the led light. </a:t>
            </a:r>
            <a:endParaRPr sz="1400" b="1">
              <a:solidFill>
                <a:schemeClr val="accent1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  <a:p>
            <a:pPr algn="l"/>
            <a:r>
              <a:rPr sz="1400" b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The positive pole is connected to the VCC of the power supply, and the negative pole is connected </a:t>
            </a:r>
            <a:endParaRPr sz="1400" b="1">
              <a:solidFill>
                <a:schemeClr val="accent1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  <a:p>
            <a:pPr algn="l"/>
            <a:r>
              <a:rPr sz="1400" b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to the GND.</a:t>
            </a:r>
            <a:endParaRPr sz="1400" b="1">
              <a:solidFill>
                <a:schemeClr val="accent1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  <a:p>
            <a:pPr algn="l"/>
            <a:r>
              <a:rPr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(In this course, the positive pole is connected to the P1 pin of the expansion board, </a:t>
            </a:r>
            <a:endParaRPr sz="1400" b="1">
              <a:solidFill>
                <a:srgbClr val="FF0000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  <a:p>
            <a:pPr algn="l"/>
            <a:r>
              <a:rPr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and the negative </a:t>
            </a:r>
            <a:r>
              <a:rPr lang="en-US"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pole</a:t>
            </a:r>
            <a:r>
              <a:rPr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 is connected to the GND pin of the expansion board.)</a:t>
            </a:r>
            <a:endParaRPr sz="1400" b="1">
              <a:solidFill>
                <a:srgbClr val="FF0000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</p:txBody>
      </p:sp>
      <p:pic>
        <p:nvPicPr>
          <p:cNvPr id="2" name="图片 1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685" y="897890"/>
            <a:ext cx="8178800" cy="40716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0998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3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38175" y="105410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tutorial</a:t>
            </a:r>
            <a:endParaRPr lang="zh-CN" altLang="en-US" sz="2800"/>
          </a:p>
        </p:txBody>
      </p:sp>
      <p:grpSp>
        <p:nvGrpSpPr>
          <p:cNvPr id="25" name="组合 24"/>
          <p:cNvGrpSpPr/>
          <p:nvPr/>
        </p:nvGrpSpPr>
        <p:grpSpPr>
          <a:xfrm>
            <a:off x="638113" y="2002382"/>
            <a:ext cx="2079228" cy="1272213"/>
            <a:chOff x="5213810" y="4799296"/>
            <a:chExt cx="2079228" cy="1272213"/>
          </a:xfrm>
        </p:grpSpPr>
        <p:sp>
          <p:nvSpPr>
            <p:cNvPr id="26" name="任意多边形 25"/>
            <p:cNvSpPr/>
            <p:nvPr/>
          </p:nvSpPr>
          <p:spPr>
            <a:xfrm>
              <a:off x="5213810" y="4799296"/>
              <a:ext cx="2079101" cy="1272213"/>
            </a:xfrm>
            <a:custGeom>
              <a:avLst/>
              <a:gdLst>
                <a:gd name="connsiteX0" fmla="*/ 1610751 w 2954216"/>
                <a:gd name="connsiteY0" fmla="*/ 0 h 1807700"/>
                <a:gd name="connsiteX1" fmla="*/ 2504050 w 2954216"/>
                <a:gd name="connsiteY1" fmla="*/ 893299 h 1807700"/>
                <a:gd name="connsiteX2" fmla="*/ 2504050 w 2954216"/>
                <a:gd name="connsiteY2" fmla="*/ 893300 h 1807700"/>
                <a:gd name="connsiteX3" fmla="*/ 2534525 w 2954216"/>
                <a:gd name="connsiteY3" fmla="*/ 893300 h 1807700"/>
                <a:gd name="connsiteX4" fmla="*/ 2954216 w 2954216"/>
                <a:gd name="connsiteY4" fmla="*/ 1312991 h 1807700"/>
                <a:gd name="connsiteX5" fmla="*/ 2954216 w 2954216"/>
                <a:gd name="connsiteY5" fmla="*/ 1388009 h 1807700"/>
                <a:gd name="connsiteX6" fmla="*/ 2534525 w 2954216"/>
                <a:gd name="connsiteY6" fmla="*/ 1807700 h 1807700"/>
                <a:gd name="connsiteX7" fmla="*/ 419691 w 2954216"/>
                <a:gd name="connsiteY7" fmla="*/ 1807700 h 1807700"/>
                <a:gd name="connsiteX8" fmla="*/ 0 w 2954216"/>
                <a:gd name="connsiteY8" fmla="*/ 1388009 h 1807700"/>
                <a:gd name="connsiteX9" fmla="*/ 0 w 2954216"/>
                <a:gd name="connsiteY9" fmla="*/ 1312991 h 1807700"/>
                <a:gd name="connsiteX10" fmla="*/ 335109 w 2954216"/>
                <a:gd name="connsiteY10" fmla="*/ 901827 h 1807700"/>
                <a:gd name="connsiteX11" fmla="*/ 339261 w 2954216"/>
                <a:gd name="connsiteY11" fmla="*/ 901408 h 1807700"/>
                <a:gd name="connsiteX12" fmla="*/ 337624 w 2954216"/>
                <a:gd name="connsiteY12" fmla="*/ 893300 h 1807700"/>
                <a:gd name="connsiteX13" fmla="*/ 604911 w 2954216"/>
                <a:gd name="connsiteY13" fmla="*/ 626013 h 1807700"/>
                <a:gd name="connsiteX14" fmla="*/ 708952 w 2954216"/>
                <a:gd name="connsiteY14" fmla="*/ 647018 h 1807700"/>
                <a:gd name="connsiteX15" fmla="*/ 749358 w 2954216"/>
                <a:gd name="connsiteY15" fmla="*/ 668950 h 1807700"/>
                <a:gd name="connsiteX16" fmla="*/ 787652 w 2954216"/>
                <a:gd name="connsiteY16" fmla="*/ 545587 h 1807700"/>
                <a:gd name="connsiteX17" fmla="*/ 1610751 w 2954216"/>
                <a:gd name="connsiteY17" fmla="*/ 0 h 180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54216" h="1807700">
                  <a:moveTo>
                    <a:pt x="1610751" y="0"/>
                  </a:moveTo>
                  <a:cubicBezTo>
                    <a:pt x="2104106" y="0"/>
                    <a:pt x="2504050" y="399944"/>
                    <a:pt x="2504050" y="893299"/>
                  </a:cubicBezTo>
                  <a:lnTo>
                    <a:pt x="2504050" y="893300"/>
                  </a:lnTo>
                  <a:lnTo>
                    <a:pt x="2534525" y="893300"/>
                  </a:lnTo>
                  <a:cubicBezTo>
                    <a:pt x="2766314" y="893300"/>
                    <a:pt x="2954216" y="1081202"/>
                    <a:pt x="2954216" y="1312991"/>
                  </a:cubicBezTo>
                  <a:lnTo>
                    <a:pt x="2954216" y="1388009"/>
                  </a:lnTo>
                  <a:cubicBezTo>
                    <a:pt x="2954216" y="1619798"/>
                    <a:pt x="2766314" y="1807700"/>
                    <a:pt x="2534525" y="1807700"/>
                  </a:cubicBezTo>
                  <a:lnTo>
                    <a:pt x="419691" y="1807700"/>
                  </a:lnTo>
                  <a:cubicBezTo>
                    <a:pt x="187902" y="1807700"/>
                    <a:pt x="0" y="1619798"/>
                    <a:pt x="0" y="1388009"/>
                  </a:cubicBezTo>
                  <a:lnTo>
                    <a:pt x="0" y="1312991"/>
                  </a:lnTo>
                  <a:cubicBezTo>
                    <a:pt x="0" y="1110176"/>
                    <a:pt x="143863" y="940961"/>
                    <a:pt x="335109" y="901827"/>
                  </a:cubicBezTo>
                  <a:lnTo>
                    <a:pt x="339261" y="901408"/>
                  </a:lnTo>
                  <a:lnTo>
                    <a:pt x="337624" y="893300"/>
                  </a:lnTo>
                  <a:cubicBezTo>
                    <a:pt x="337624" y="745681"/>
                    <a:pt x="457292" y="626013"/>
                    <a:pt x="604911" y="626013"/>
                  </a:cubicBezTo>
                  <a:cubicBezTo>
                    <a:pt x="641816" y="626013"/>
                    <a:pt x="676974" y="633492"/>
                    <a:pt x="708952" y="647018"/>
                  </a:cubicBezTo>
                  <a:lnTo>
                    <a:pt x="749358" y="668950"/>
                  </a:lnTo>
                  <a:lnTo>
                    <a:pt x="787652" y="545587"/>
                  </a:lnTo>
                  <a:cubicBezTo>
                    <a:pt x="923262" y="224968"/>
                    <a:pt x="1240735" y="0"/>
                    <a:pt x="16107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372798" y="5471590"/>
              <a:ext cx="192024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Handmade</a:t>
              </a:r>
              <a:endParaRPr lang="zh-CN" altLang="en-US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pic>
        <p:nvPicPr>
          <p:cNvPr id="4" name="图片 3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0515" y="120650"/>
            <a:ext cx="1119505" cy="69405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929255" y="5024755"/>
            <a:ext cx="8137525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l"/>
            <a:r>
              <a:rPr lang="en-US" altLang="zh-CN" sz="16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Tip: The correct way to connect the adjustable knob is to connect it to the left and </a:t>
            </a:r>
            <a:endParaRPr lang="en-US" altLang="zh-CN" sz="1600" b="1">
              <a:solidFill>
                <a:srgbClr val="FF0000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  <a:p>
            <a:pPr algn="l"/>
            <a:r>
              <a:rPr lang="en-US" altLang="zh-CN" sz="16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middle pins, or connected to the right pin and the middle pin. </a:t>
            </a:r>
            <a:endParaRPr lang="en-US" altLang="zh-CN" sz="1600" b="1">
              <a:solidFill>
                <a:srgbClr val="00B050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  <a:p>
            <a:pPr algn="l"/>
            <a:r>
              <a:rPr lang="en-US" altLang="zh-CN" sz="1600" b="1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At the same time, the left pin and the right pin are unadjustable.</a:t>
            </a:r>
            <a:endParaRPr lang="en-US" altLang="zh-CN" sz="1600" b="1">
              <a:solidFill>
                <a:schemeClr val="accent6">
                  <a:lumMod val="75000"/>
                </a:schemeClr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</p:txBody>
      </p:sp>
      <p:pic>
        <p:nvPicPr>
          <p:cNvPr id="2" name="图片 1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015" y="934085"/>
            <a:ext cx="8346440" cy="4002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/>
      </p:transition>
    </mc:Choice>
    <mc:Fallback>
      <p:transition spd="slow">
        <p:cov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736266" y="3196784"/>
            <a:ext cx="724486" cy="372379"/>
            <a:chOff x="560275" y="3576314"/>
            <a:chExt cx="1198188" cy="615858"/>
          </a:xfrm>
        </p:grpSpPr>
        <p:sp>
          <p:nvSpPr>
            <p:cNvPr id="33" name="直角三角形 32"/>
            <p:cNvSpPr/>
            <p:nvPr/>
          </p:nvSpPr>
          <p:spPr>
            <a:xfrm rot="16200000">
              <a:off x="1011658" y="3444456"/>
              <a:ext cx="295422" cy="119818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0 w 379828"/>
                <a:gd name="connsiteY0-2" fmla="*/ 1378634 h 1772529"/>
                <a:gd name="connsiteX1-3" fmla="*/ 0 w 379828"/>
                <a:gd name="connsiteY1-4" fmla="*/ 0 h 1772529"/>
                <a:gd name="connsiteX2-5" fmla="*/ 379828 w 379828"/>
                <a:gd name="connsiteY2-6" fmla="*/ 1772529 h 1772529"/>
                <a:gd name="connsiteX3-7" fmla="*/ 0 w 379828"/>
                <a:gd name="connsiteY3-8" fmla="*/ 1378634 h 1772529"/>
                <a:gd name="connsiteX0-9" fmla="*/ 0 w 295422"/>
                <a:gd name="connsiteY0-10" fmla="*/ 1378634 h 1631855"/>
                <a:gd name="connsiteX1-11" fmla="*/ 0 w 295422"/>
                <a:gd name="connsiteY1-12" fmla="*/ 0 h 1631855"/>
                <a:gd name="connsiteX2-13" fmla="*/ 295422 w 295422"/>
                <a:gd name="connsiteY2-14" fmla="*/ 1631855 h 1631855"/>
                <a:gd name="connsiteX3-15" fmla="*/ 0 w 295422"/>
                <a:gd name="connsiteY3-16" fmla="*/ 1378634 h 16318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95422" h="1631855">
                  <a:moveTo>
                    <a:pt x="0" y="1378634"/>
                  </a:moveTo>
                  <a:lnTo>
                    <a:pt x="0" y="0"/>
                  </a:lnTo>
                  <a:lnTo>
                    <a:pt x="295422" y="1631855"/>
                  </a:lnTo>
                  <a:lnTo>
                    <a:pt x="0" y="13786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>
              <a:off x="890708" y="3576314"/>
              <a:ext cx="675249" cy="615858"/>
            </a:xfrm>
            <a:custGeom>
              <a:avLst/>
              <a:gdLst>
                <a:gd name="connsiteX0" fmla="*/ 0 w 379828"/>
                <a:gd name="connsiteY0" fmla="*/ 1378634 h 1378634"/>
                <a:gd name="connsiteX1" fmla="*/ 0 w 379828"/>
                <a:gd name="connsiteY1" fmla="*/ 0 h 1378634"/>
                <a:gd name="connsiteX2" fmla="*/ 379828 w 379828"/>
                <a:gd name="connsiteY2" fmla="*/ 1378634 h 1378634"/>
                <a:gd name="connsiteX3" fmla="*/ 0 w 379828"/>
                <a:gd name="connsiteY3" fmla="*/ 1378634 h 1378634"/>
                <a:gd name="connsiteX0-1" fmla="*/ 295421 w 675249"/>
                <a:gd name="connsiteY0-2" fmla="*/ 1209822 h 1209822"/>
                <a:gd name="connsiteX1-3" fmla="*/ 0 w 675249"/>
                <a:gd name="connsiteY1-4" fmla="*/ 0 h 1209822"/>
                <a:gd name="connsiteX2-5" fmla="*/ 675249 w 675249"/>
                <a:gd name="connsiteY2-6" fmla="*/ 1209822 h 1209822"/>
                <a:gd name="connsiteX3-7" fmla="*/ 295421 w 675249"/>
                <a:gd name="connsiteY3-8" fmla="*/ 1209822 h 120982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75249" h="1209822">
                  <a:moveTo>
                    <a:pt x="295421" y="1209822"/>
                  </a:moveTo>
                  <a:lnTo>
                    <a:pt x="0" y="0"/>
                  </a:lnTo>
                  <a:lnTo>
                    <a:pt x="675249" y="1209822"/>
                  </a:lnTo>
                  <a:lnTo>
                    <a:pt x="295421" y="12098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8251" y="688905"/>
            <a:ext cx="10998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rPr>
              <a:t>Part 3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75055" y="105410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854700"/>
            <a:ext cx="12192000" cy="1003300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tutorial</a:t>
            </a:r>
            <a:endParaRPr lang="zh-CN" altLang="en-US" sz="2800"/>
          </a:p>
        </p:txBody>
      </p:sp>
      <p:grpSp>
        <p:nvGrpSpPr>
          <p:cNvPr id="25" name="组合 24"/>
          <p:cNvGrpSpPr/>
          <p:nvPr/>
        </p:nvGrpSpPr>
        <p:grpSpPr>
          <a:xfrm>
            <a:off x="638113" y="2002382"/>
            <a:ext cx="2079228" cy="1272213"/>
            <a:chOff x="5213810" y="4799296"/>
            <a:chExt cx="2079228" cy="1272213"/>
          </a:xfrm>
        </p:grpSpPr>
        <p:sp>
          <p:nvSpPr>
            <p:cNvPr id="26" name="任意多边形 25"/>
            <p:cNvSpPr/>
            <p:nvPr/>
          </p:nvSpPr>
          <p:spPr>
            <a:xfrm>
              <a:off x="5213810" y="4799296"/>
              <a:ext cx="2079101" cy="1272213"/>
            </a:xfrm>
            <a:custGeom>
              <a:avLst/>
              <a:gdLst>
                <a:gd name="connsiteX0" fmla="*/ 1610751 w 2954216"/>
                <a:gd name="connsiteY0" fmla="*/ 0 h 1807700"/>
                <a:gd name="connsiteX1" fmla="*/ 2504050 w 2954216"/>
                <a:gd name="connsiteY1" fmla="*/ 893299 h 1807700"/>
                <a:gd name="connsiteX2" fmla="*/ 2504050 w 2954216"/>
                <a:gd name="connsiteY2" fmla="*/ 893300 h 1807700"/>
                <a:gd name="connsiteX3" fmla="*/ 2534525 w 2954216"/>
                <a:gd name="connsiteY3" fmla="*/ 893300 h 1807700"/>
                <a:gd name="connsiteX4" fmla="*/ 2954216 w 2954216"/>
                <a:gd name="connsiteY4" fmla="*/ 1312991 h 1807700"/>
                <a:gd name="connsiteX5" fmla="*/ 2954216 w 2954216"/>
                <a:gd name="connsiteY5" fmla="*/ 1388009 h 1807700"/>
                <a:gd name="connsiteX6" fmla="*/ 2534525 w 2954216"/>
                <a:gd name="connsiteY6" fmla="*/ 1807700 h 1807700"/>
                <a:gd name="connsiteX7" fmla="*/ 419691 w 2954216"/>
                <a:gd name="connsiteY7" fmla="*/ 1807700 h 1807700"/>
                <a:gd name="connsiteX8" fmla="*/ 0 w 2954216"/>
                <a:gd name="connsiteY8" fmla="*/ 1388009 h 1807700"/>
                <a:gd name="connsiteX9" fmla="*/ 0 w 2954216"/>
                <a:gd name="connsiteY9" fmla="*/ 1312991 h 1807700"/>
                <a:gd name="connsiteX10" fmla="*/ 335109 w 2954216"/>
                <a:gd name="connsiteY10" fmla="*/ 901827 h 1807700"/>
                <a:gd name="connsiteX11" fmla="*/ 339261 w 2954216"/>
                <a:gd name="connsiteY11" fmla="*/ 901408 h 1807700"/>
                <a:gd name="connsiteX12" fmla="*/ 337624 w 2954216"/>
                <a:gd name="connsiteY12" fmla="*/ 893300 h 1807700"/>
                <a:gd name="connsiteX13" fmla="*/ 604911 w 2954216"/>
                <a:gd name="connsiteY13" fmla="*/ 626013 h 1807700"/>
                <a:gd name="connsiteX14" fmla="*/ 708952 w 2954216"/>
                <a:gd name="connsiteY14" fmla="*/ 647018 h 1807700"/>
                <a:gd name="connsiteX15" fmla="*/ 749358 w 2954216"/>
                <a:gd name="connsiteY15" fmla="*/ 668950 h 1807700"/>
                <a:gd name="connsiteX16" fmla="*/ 787652 w 2954216"/>
                <a:gd name="connsiteY16" fmla="*/ 545587 h 1807700"/>
                <a:gd name="connsiteX17" fmla="*/ 1610751 w 2954216"/>
                <a:gd name="connsiteY17" fmla="*/ 0 h 180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54216" h="1807700">
                  <a:moveTo>
                    <a:pt x="1610751" y="0"/>
                  </a:moveTo>
                  <a:cubicBezTo>
                    <a:pt x="2104106" y="0"/>
                    <a:pt x="2504050" y="399944"/>
                    <a:pt x="2504050" y="893299"/>
                  </a:cubicBezTo>
                  <a:lnTo>
                    <a:pt x="2504050" y="893300"/>
                  </a:lnTo>
                  <a:lnTo>
                    <a:pt x="2534525" y="893300"/>
                  </a:lnTo>
                  <a:cubicBezTo>
                    <a:pt x="2766314" y="893300"/>
                    <a:pt x="2954216" y="1081202"/>
                    <a:pt x="2954216" y="1312991"/>
                  </a:cubicBezTo>
                  <a:lnTo>
                    <a:pt x="2954216" y="1388009"/>
                  </a:lnTo>
                  <a:cubicBezTo>
                    <a:pt x="2954216" y="1619798"/>
                    <a:pt x="2766314" y="1807700"/>
                    <a:pt x="2534525" y="1807700"/>
                  </a:cubicBezTo>
                  <a:lnTo>
                    <a:pt x="419691" y="1807700"/>
                  </a:lnTo>
                  <a:cubicBezTo>
                    <a:pt x="187902" y="1807700"/>
                    <a:pt x="0" y="1619798"/>
                    <a:pt x="0" y="1388009"/>
                  </a:cubicBezTo>
                  <a:lnTo>
                    <a:pt x="0" y="1312991"/>
                  </a:lnTo>
                  <a:cubicBezTo>
                    <a:pt x="0" y="1110176"/>
                    <a:pt x="143863" y="940961"/>
                    <a:pt x="335109" y="901827"/>
                  </a:cubicBezTo>
                  <a:lnTo>
                    <a:pt x="339261" y="901408"/>
                  </a:lnTo>
                  <a:lnTo>
                    <a:pt x="337624" y="893300"/>
                  </a:lnTo>
                  <a:cubicBezTo>
                    <a:pt x="337624" y="745681"/>
                    <a:pt x="457292" y="626013"/>
                    <a:pt x="604911" y="626013"/>
                  </a:cubicBezTo>
                  <a:cubicBezTo>
                    <a:pt x="641816" y="626013"/>
                    <a:pt x="676974" y="633492"/>
                    <a:pt x="708952" y="647018"/>
                  </a:cubicBezTo>
                  <a:lnTo>
                    <a:pt x="749358" y="668950"/>
                  </a:lnTo>
                  <a:lnTo>
                    <a:pt x="787652" y="545587"/>
                  </a:lnTo>
                  <a:cubicBezTo>
                    <a:pt x="923262" y="224968"/>
                    <a:pt x="1240735" y="0"/>
                    <a:pt x="16107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372798" y="5549060"/>
              <a:ext cx="192024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Handmade</a:t>
              </a:r>
              <a:endParaRPr lang="zh-CN" altLang="en-US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pic>
        <p:nvPicPr>
          <p:cNvPr id="4" name="图片 3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0515" y="120650"/>
            <a:ext cx="1119505" cy="69405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854643" y="5017770"/>
            <a:ext cx="8732520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l"/>
            <a:r>
              <a:rPr sz="1600" b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In this case, our ball small lights will be ready~</a:t>
            </a:r>
            <a:endParaRPr sz="1600" b="1">
              <a:solidFill>
                <a:schemeClr val="accent1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  <a:p>
            <a:pPr algn="l"/>
            <a:r>
              <a:rPr sz="1600" b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After powering it up and downloading the program, it will light up</a:t>
            </a:r>
            <a:r>
              <a:rPr lang="en-US" sz="1600" b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.</a:t>
            </a:r>
            <a:endParaRPr sz="1600" b="1">
              <a:solidFill>
                <a:schemeClr val="accent1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  <a:p>
            <a:pPr algn="l"/>
            <a:r>
              <a:rPr sz="1600" b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Led lights will be randomly assigned to everyone, there are yellow, red, green </a:t>
            </a:r>
            <a:r>
              <a:rPr lang="en-US" sz="1600" b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方正少儿_GBK" panose="02000000000000000000" charset="-122"/>
                <a:cs typeface="Arial" panose="020B0604020202020204" pitchFamily="34" charset="0"/>
              </a:rPr>
              <a:t>and so on.</a:t>
            </a:r>
            <a:endParaRPr lang="en-US" sz="1600" b="1">
              <a:solidFill>
                <a:schemeClr val="accent1"/>
              </a:solidFill>
              <a:effectLst/>
              <a:latin typeface="Arial" panose="020B0604020202020204" pitchFamily="34" charset="0"/>
              <a:ea typeface="方正少儿_GBK" panose="02000000000000000000" charset="-122"/>
              <a:cs typeface="Arial" panose="020B0604020202020204" pitchFamily="34" charset="0"/>
            </a:endParaRPr>
          </a:p>
        </p:txBody>
      </p:sp>
      <p:pic>
        <p:nvPicPr>
          <p:cNvPr id="5" name="图片 4" descr="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435" y="922655"/>
            <a:ext cx="7558405" cy="40170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文本框 14"/>
          <p:cNvSpPr txBox="1"/>
          <p:nvPr/>
        </p:nvSpPr>
        <p:spPr>
          <a:xfrm>
            <a:off x="75565" y="45085"/>
            <a:ext cx="1004252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  </a:t>
            </a:r>
            <a:r>
              <a:rPr lang="zh-CN" altLang="en-US" sz="3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</a:t>
            </a:r>
            <a:r>
              <a:rPr lang="en-US" altLang="zh-CN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3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entry video tutorial</a:t>
            </a:r>
            <a:r>
              <a:rPr lang="zh-CN" altLang="en-US" sz="2800" u="sng">
                <a:latin typeface="icomoon" charset="0"/>
                <a:ea typeface="Yu Gothic UI Semibold" panose="020B0700000000000000" charset="-128"/>
              </a:rPr>
              <a:t>                                </a:t>
            </a:r>
            <a:endParaRPr lang="zh-CN" altLang="en-US" sz="2800" u="sng">
              <a:latin typeface="icomoon" charset="0"/>
              <a:ea typeface="Yu Gothic UI Semibold" panose="020B0700000000000000" charset="-128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5972810"/>
            <a:ext cx="12192000" cy="897255"/>
          </a:xfrm>
          <a:custGeom>
            <a:avLst/>
            <a:gdLst>
              <a:gd name="connsiteX0" fmla="*/ 10993060 w 12192000"/>
              <a:gd name="connsiteY0" fmla="*/ 0 h 1337515"/>
              <a:gd name="connsiteX1" fmla="*/ 12119884 w 12192000"/>
              <a:gd name="connsiteY1" fmla="*/ 344197 h 1337515"/>
              <a:gd name="connsiteX2" fmla="*/ 12192000 w 12192000"/>
              <a:gd name="connsiteY2" fmla="*/ 396792 h 1337515"/>
              <a:gd name="connsiteX3" fmla="*/ 12192000 w 12192000"/>
              <a:gd name="connsiteY3" fmla="*/ 1337515 h 1337515"/>
              <a:gd name="connsiteX4" fmla="*/ 6775368 w 12192000"/>
              <a:gd name="connsiteY4" fmla="*/ 1337515 h 1337515"/>
              <a:gd name="connsiteX5" fmla="*/ 6783200 w 12192000"/>
              <a:gd name="connsiteY5" fmla="*/ 1333742 h 1337515"/>
              <a:gd name="connsiteX6" fmla="*/ 7210941 w 12192000"/>
              <a:gd name="connsiteY6" fmla="*/ 1247385 h 1337515"/>
              <a:gd name="connsiteX7" fmla="*/ 7537720 w 12192000"/>
              <a:gd name="connsiteY7" fmla="*/ 1296790 h 1337515"/>
              <a:gd name="connsiteX8" fmla="*/ 7626370 w 12192000"/>
              <a:gd name="connsiteY8" fmla="*/ 1329236 h 1337515"/>
              <a:gd name="connsiteX9" fmla="*/ 7687424 w 12192000"/>
              <a:gd name="connsiteY9" fmla="*/ 1273746 h 1337515"/>
              <a:gd name="connsiteX10" fmla="*/ 8386426 w 12192000"/>
              <a:gd name="connsiteY10" fmla="*/ 1022811 h 1337515"/>
              <a:gd name="connsiteX11" fmla="*/ 8814167 w 12192000"/>
              <a:gd name="connsiteY11" fmla="*/ 1109168 h 1337515"/>
              <a:gd name="connsiteX12" fmla="*/ 8830204 w 12192000"/>
              <a:gd name="connsiteY12" fmla="*/ 1116894 h 1337515"/>
              <a:gd name="connsiteX13" fmla="*/ 8845482 w 12192000"/>
              <a:gd name="connsiteY13" fmla="*/ 1067677 h 1337515"/>
              <a:gd name="connsiteX14" fmla="*/ 9251972 w 12192000"/>
              <a:gd name="connsiteY14" fmla="*/ 798237 h 1337515"/>
              <a:gd name="connsiteX15" fmla="*/ 9340881 w 12192000"/>
              <a:gd name="connsiteY15" fmla="*/ 807200 h 1337515"/>
              <a:gd name="connsiteX16" fmla="*/ 9374830 w 12192000"/>
              <a:gd name="connsiteY16" fmla="*/ 817739 h 1337515"/>
              <a:gd name="connsiteX17" fmla="*/ 9437886 w 12192000"/>
              <a:gd name="connsiteY17" fmla="*/ 733416 h 1337515"/>
              <a:gd name="connsiteX18" fmla="*/ 10993060 w 12192000"/>
              <a:gd name="connsiteY18" fmla="*/ 0 h 1337515"/>
              <a:gd name="connsiteX19" fmla="*/ 1198940 w 12192000"/>
              <a:gd name="connsiteY19" fmla="*/ 0 h 1337515"/>
              <a:gd name="connsiteX20" fmla="*/ 2754114 w 12192000"/>
              <a:gd name="connsiteY20" fmla="*/ 733416 h 1337515"/>
              <a:gd name="connsiteX21" fmla="*/ 2817170 w 12192000"/>
              <a:gd name="connsiteY21" fmla="*/ 817739 h 1337515"/>
              <a:gd name="connsiteX22" fmla="*/ 2851119 w 12192000"/>
              <a:gd name="connsiteY22" fmla="*/ 807200 h 1337515"/>
              <a:gd name="connsiteX23" fmla="*/ 2940028 w 12192000"/>
              <a:gd name="connsiteY23" fmla="*/ 798237 h 1337515"/>
              <a:gd name="connsiteX24" fmla="*/ 3346518 w 12192000"/>
              <a:gd name="connsiteY24" fmla="*/ 1067677 h 1337515"/>
              <a:gd name="connsiteX25" fmla="*/ 3361796 w 12192000"/>
              <a:gd name="connsiteY25" fmla="*/ 1116894 h 1337515"/>
              <a:gd name="connsiteX26" fmla="*/ 3377833 w 12192000"/>
              <a:gd name="connsiteY26" fmla="*/ 1109168 h 1337515"/>
              <a:gd name="connsiteX27" fmla="*/ 3805574 w 12192000"/>
              <a:gd name="connsiteY27" fmla="*/ 1022811 h 1337515"/>
              <a:gd name="connsiteX28" fmla="*/ 4504578 w 12192000"/>
              <a:gd name="connsiteY28" fmla="*/ 1273746 h 1337515"/>
              <a:gd name="connsiteX29" fmla="*/ 4565630 w 12192000"/>
              <a:gd name="connsiteY29" fmla="*/ 1329236 h 1337515"/>
              <a:gd name="connsiteX30" fmla="*/ 4654282 w 12192000"/>
              <a:gd name="connsiteY30" fmla="*/ 1296790 h 1337515"/>
              <a:gd name="connsiteX31" fmla="*/ 4981061 w 12192000"/>
              <a:gd name="connsiteY31" fmla="*/ 1247385 h 1337515"/>
              <a:gd name="connsiteX32" fmla="*/ 5408801 w 12192000"/>
              <a:gd name="connsiteY32" fmla="*/ 1333742 h 1337515"/>
              <a:gd name="connsiteX33" fmla="*/ 5416634 w 12192000"/>
              <a:gd name="connsiteY33" fmla="*/ 1337515 h 1337515"/>
              <a:gd name="connsiteX34" fmla="*/ 0 w 12192000"/>
              <a:gd name="connsiteY34" fmla="*/ 1337515 h 1337515"/>
              <a:gd name="connsiteX35" fmla="*/ 0 w 12192000"/>
              <a:gd name="connsiteY35" fmla="*/ 396792 h 1337515"/>
              <a:gd name="connsiteX36" fmla="*/ 72117 w 12192000"/>
              <a:gd name="connsiteY36" fmla="*/ 344197 h 1337515"/>
              <a:gd name="connsiteX37" fmla="*/ 1198940 w 12192000"/>
              <a:gd name="connsiteY37" fmla="*/ 0 h 133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0" h="1337515">
                <a:moveTo>
                  <a:pt x="10993060" y="0"/>
                </a:moveTo>
                <a:cubicBezTo>
                  <a:pt x="11410460" y="0"/>
                  <a:pt x="11798225" y="126889"/>
                  <a:pt x="12119884" y="344197"/>
                </a:cubicBezTo>
                <a:lnTo>
                  <a:pt x="12192000" y="396792"/>
                </a:lnTo>
                <a:lnTo>
                  <a:pt x="12192000" y="1337515"/>
                </a:lnTo>
                <a:lnTo>
                  <a:pt x="6775368" y="1337515"/>
                </a:lnTo>
                <a:lnTo>
                  <a:pt x="6783200" y="1333742"/>
                </a:lnTo>
                <a:cubicBezTo>
                  <a:pt x="6914670" y="1278135"/>
                  <a:pt x="7059215" y="1247385"/>
                  <a:pt x="7210941" y="1247385"/>
                </a:cubicBezTo>
                <a:cubicBezTo>
                  <a:pt x="7324735" y="1247385"/>
                  <a:pt x="7434490" y="1264682"/>
                  <a:pt x="7537720" y="1296790"/>
                </a:cubicBezTo>
                <a:lnTo>
                  <a:pt x="7626370" y="1329236"/>
                </a:lnTo>
                <a:lnTo>
                  <a:pt x="7687424" y="1273746"/>
                </a:lnTo>
                <a:cubicBezTo>
                  <a:pt x="7877379" y="1116982"/>
                  <a:pt x="8120905" y="1022811"/>
                  <a:pt x="8386426" y="1022811"/>
                </a:cubicBezTo>
                <a:cubicBezTo>
                  <a:pt x="8538152" y="1022811"/>
                  <a:pt x="8682696" y="1053561"/>
                  <a:pt x="8814167" y="1109168"/>
                </a:cubicBezTo>
                <a:lnTo>
                  <a:pt x="8830204" y="1116894"/>
                </a:lnTo>
                <a:lnTo>
                  <a:pt x="8845482" y="1067677"/>
                </a:lnTo>
                <a:cubicBezTo>
                  <a:pt x="8912454" y="909338"/>
                  <a:pt x="9069238" y="798237"/>
                  <a:pt x="9251972" y="798237"/>
                </a:cubicBezTo>
                <a:cubicBezTo>
                  <a:pt x="9282428" y="798237"/>
                  <a:pt x="9312162" y="801323"/>
                  <a:pt x="9340881" y="807200"/>
                </a:cubicBezTo>
                <a:lnTo>
                  <a:pt x="9374830" y="817739"/>
                </a:lnTo>
                <a:lnTo>
                  <a:pt x="9437886" y="733416"/>
                </a:lnTo>
                <a:cubicBezTo>
                  <a:pt x="9807538" y="285501"/>
                  <a:pt x="10366958" y="0"/>
                  <a:pt x="10993060" y="0"/>
                </a:cubicBezTo>
                <a:close/>
                <a:moveTo>
                  <a:pt x="1198940" y="0"/>
                </a:moveTo>
                <a:cubicBezTo>
                  <a:pt x="1825044" y="0"/>
                  <a:pt x="2384462" y="285501"/>
                  <a:pt x="2754114" y="733416"/>
                </a:cubicBezTo>
                <a:lnTo>
                  <a:pt x="2817170" y="817739"/>
                </a:lnTo>
                <a:lnTo>
                  <a:pt x="2851119" y="807200"/>
                </a:lnTo>
                <a:cubicBezTo>
                  <a:pt x="2879838" y="801323"/>
                  <a:pt x="2909572" y="798237"/>
                  <a:pt x="2940028" y="798237"/>
                </a:cubicBezTo>
                <a:cubicBezTo>
                  <a:pt x="3122762" y="798237"/>
                  <a:pt x="3279546" y="909338"/>
                  <a:pt x="3346518" y="1067677"/>
                </a:cubicBezTo>
                <a:lnTo>
                  <a:pt x="3361796" y="1116894"/>
                </a:lnTo>
                <a:lnTo>
                  <a:pt x="3377833" y="1109168"/>
                </a:lnTo>
                <a:cubicBezTo>
                  <a:pt x="3509304" y="1053561"/>
                  <a:pt x="3653848" y="1022811"/>
                  <a:pt x="3805574" y="1022811"/>
                </a:cubicBezTo>
                <a:cubicBezTo>
                  <a:pt x="4071095" y="1022811"/>
                  <a:pt x="4314623" y="1116982"/>
                  <a:pt x="4504578" y="1273746"/>
                </a:cubicBezTo>
                <a:lnTo>
                  <a:pt x="4565630" y="1329236"/>
                </a:lnTo>
                <a:lnTo>
                  <a:pt x="4654282" y="1296790"/>
                </a:lnTo>
                <a:cubicBezTo>
                  <a:pt x="4757511" y="1264682"/>
                  <a:pt x="4867265" y="1247385"/>
                  <a:pt x="4981061" y="1247385"/>
                </a:cubicBezTo>
                <a:cubicBezTo>
                  <a:pt x="5132787" y="1247385"/>
                  <a:pt x="5277331" y="1278135"/>
                  <a:pt x="5408801" y="1333742"/>
                </a:cubicBezTo>
                <a:lnTo>
                  <a:pt x="5416634" y="1337515"/>
                </a:lnTo>
                <a:lnTo>
                  <a:pt x="0" y="1337515"/>
                </a:lnTo>
                <a:lnTo>
                  <a:pt x="0" y="396792"/>
                </a:lnTo>
                <a:lnTo>
                  <a:pt x="72117" y="344197"/>
                </a:lnTo>
                <a:cubicBezTo>
                  <a:pt x="393775" y="126889"/>
                  <a:pt x="781540" y="0"/>
                  <a:pt x="1198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YahBoom     </a:t>
            </a: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micro:bit</a:t>
            </a:r>
            <a:r>
              <a:rPr lang="zh-CN" altLang="en-US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creative tutorial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613410" y="628650"/>
            <a:ext cx="111188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800" dirty="0" smtClean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  <a:sym typeface="+mn-ea"/>
              </a:rPr>
              <a:t>Part 4</a:t>
            </a:r>
            <a:endParaRPr lang="en-US" altLang="zh-CN" sz="2800" dirty="0" smtClean="0">
              <a:solidFill>
                <a:schemeClr val="accent5">
                  <a:lumMod val="75000"/>
                </a:schemeClr>
              </a:solidFill>
              <a:latin typeface="方正少儿_GBK" panose="02000000000000000000" charset="-122"/>
              <a:ea typeface="方正少儿_GBK" panose="02000000000000000000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18733" y="1852522"/>
            <a:ext cx="2079228" cy="1325074"/>
            <a:chOff x="5213810" y="4721826"/>
            <a:chExt cx="2079228" cy="1325074"/>
          </a:xfrm>
        </p:grpSpPr>
        <p:sp>
          <p:nvSpPr>
            <p:cNvPr id="26" name="任意多边形 25"/>
            <p:cNvSpPr/>
            <p:nvPr/>
          </p:nvSpPr>
          <p:spPr>
            <a:xfrm>
              <a:off x="5213810" y="4721826"/>
              <a:ext cx="2079101" cy="1272213"/>
            </a:xfrm>
            <a:custGeom>
              <a:avLst/>
              <a:gdLst>
                <a:gd name="connsiteX0" fmla="*/ 1610751 w 2954216"/>
                <a:gd name="connsiteY0" fmla="*/ 0 h 1807700"/>
                <a:gd name="connsiteX1" fmla="*/ 2504050 w 2954216"/>
                <a:gd name="connsiteY1" fmla="*/ 893299 h 1807700"/>
                <a:gd name="connsiteX2" fmla="*/ 2504050 w 2954216"/>
                <a:gd name="connsiteY2" fmla="*/ 893300 h 1807700"/>
                <a:gd name="connsiteX3" fmla="*/ 2534525 w 2954216"/>
                <a:gd name="connsiteY3" fmla="*/ 893300 h 1807700"/>
                <a:gd name="connsiteX4" fmla="*/ 2954216 w 2954216"/>
                <a:gd name="connsiteY4" fmla="*/ 1312991 h 1807700"/>
                <a:gd name="connsiteX5" fmla="*/ 2954216 w 2954216"/>
                <a:gd name="connsiteY5" fmla="*/ 1388009 h 1807700"/>
                <a:gd name="connsiteX6" fmla="*/ 2534525 w 2954216"/>
                <a:gd name="connsiteY6" fmla="*/ 1807700 h 1807700"/>
                <a:gd name="connsiteX7" fmla="*/ 419691 w 2954216"/>
                <a:gd name="connsiteY7" fmla="*/ 1807700 h 1807700"/>
                <a:gd name="connsiteX8" fmla="*/ 0 w 2954216"/>
                <a:gd name="connsiteY8" fmla="*/ 1388009 h 1807700"/>
                <a:gd name="connsiteX9" fmla="*/ 0 w 2954216"/>
                <a:gd name="connsiteY9" fmla="*/ 1312991 h 1807700"/>
                <a:gd name="connsiteX10" fmla="*/ 335109 w 2954216"/>
                <a:gd name="connsiteY10" fmla="*/ 901827 h 1807700"/>
                <a:gd name="connsiteX11" fmla="*/ 339261 w 2954216"/>
                <a:gd name="connsiteY11" fmla="*/ 901408 h 1807700"/>
                <a:gd name="connsiteX12" fmla="*/ 337624 w 2954216"/>
                <a:gd name="connsiteY12" fmla="*/ 893300 h 1807700"/>
                <a:gd name="connsiteX13" fmla="*/ 604911 w 2954216"/>
                <a:gd name="connsiteY13" fmla="*/ 626013 h 1807700"/>
                <a:gd name="connsiteX14" fmla="*/ 708952 w 2954216"/>
                <a:gd name="connsiteY14" fmla="*/ 647018 h 1807700"/>
                <a:gd name="connsiteX15" fmla="*/ 749358 w 2954216"/>
                <a:gd name="connsiteY15" fmla="*/ 668950 h 1807700"/>
                <a:gd name="connsiteX16" fmla="*/ 787652 w 2954216"/>
                <a:gd name="connsiteY16" fmla="*/ 545587 h 1807700"/>
                <a:gd name="connsiteX17" fmla="*/ 1610751 w 2954216"/>
                <a:gd name="connsiteY17" fmla="*/ 0 h 180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54216" h="1807700">
                  <a:moveTo>
                    <a:pt x="1610751" y="0"/>
                  </a:moveTo>
                  <a:cubicBezTo>
                    <a:pt x="2104106" y="0"/>
                    <a:pt x="2504050" y="399944"/>
                    <a:pt x="2504050" y="893299"/>
                  </a:cubicBezTo>
                  <a:lnTo>
                    <a:pt x="2504050" y="893300"/>
                  </a:lnTo>
                  <a:lnTo>
                    <a:pt x="2534525" y="893300"/>
                  </a:lnTo>
                  <a:cubicBezTo>
                    <a:pt x="2766314" y="893300"/>
                    <a:pt x="2954216" y="1081202"/>
                    <a:pt x="2954216" y="1312991"/>
                  </a:cubicBezTo>
                  <a:lnTo>
                    <a:pt x="2954216" y="1388009"/>
                  </a:lnTo>
                  <a:cubicBezTo>
                    <a:pt x="2954216" y="1619798"/>
                    <a:pt x="2766314" y="1807700"/>
                    <a:pt x="2534525" y="1807700"/>
                  </a:cubicBezTo>
                  <a:lnTo>
                    <a:pt x="419691" y="1807700"/>
                  </a:lnTo>
                  <a:cubicBezTo>
                    <a:pt x="187902" y="1807700"/>
                    <a:pt x="0" y="1619798"/>
                    <a:pt x="0" y="1388009"/>
                  </a:cubicBezTo>
                  <a:lnTo>
                    <a:pt x="0" y="1312991"/>
                  </a:lnTo>
                  <a:cubicBezTo>
                    <a:pt x="0" y="1110176"/>
                    <a:pt x="143863" y="940961"/>
                    <a:pt x="335109" y="901827"/>
                  </a:cubicBezTo>
                  <a:lnTo>
                    <a:pt x="339261" y="901408"/>
                  </a:lnTo>
                  <a:lnTo>
                    <a:pt x="337624" y="893300"/>
                  </a:lnTo>
                  <a:cubicBezTo>
                    <a:pt x="337624" y="745681"/>
                    <a:pt x="457292" y="626013"/>
                    <a:pt x="604911" y="626013"/>
                  </a:cubicBezTo>
                  <a:cubicBezTo>
                    <a:pt x="641816" y="626013"/>
                    <a:pt x="676974" y="633492"/>
                    <a:pt x="708952" y="647018"/>
                  </a:cubicBezTo>
                  <a:lnTo>
                    <a:pt x="749358" y="668950"/>
                  </a:lnTo>
                  <a:lnTo>
                    <a:pt x="787652" y="545587"/>
                  </a:lnTo>
                  <a:cubicBezTo>
                    <a:pt x="923262" y="224968"/>
                    <a:pt x="1240735" y="0"/>
                    <a:pt x="16107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5470588" y="5093765"/>
              <a:ext cx="1822450" cy="9531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Search for</a:t>
              </a:r>
              <a:endParaRPr lang="en-US" altLang="zh-CN" sz="2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endParaRPr>
            </a:p>
            <a:p>
              <a:pPr algn="l"/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sym typeface="+mn-ea"/>
                </a:rPr>
                <a:t> blocks</a:t>
              </a:r>
              <a:endParaRPr lang="zh-CN" altLang="en-US" sz="2800" dirty="0">
                <a:solidFill>
                  <a:schemeClr val="accent5">
                    <a:lumMod val="75000"/>
                  </a:schemeClr>
                </a:solidFill>
                <a:latin typeface="方正少儿_GBK" panose="02000000000000000000" charset="-122"/>
                <a:ea typeface="方正少儿_GBK" panose="02000000000000000000" charset="-122"/>
              </a:endParaRPr>
            </a:p>
          </p:txBody>
        </p:sp>
      </p:grpSp>
      <p:pic>
        <p:nvPicPr>
          <p:cNvPr id="7" name="图片 6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4165" y="45085"/>
            <a:ext cx="1341120" cy="8312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905" y="1163320"/>
            <a:ext cx="7152640" cy="4809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 dir="vert"/>
      </p:transition>
    </mc:Choice>
    <mc:Fallback>
      <p:transition spd="slow">
        <p:comb dir="vert"/>
      </p:transition>
    </mc:Fallback>
  </mc:AlternateContent>
</p:sld>
</file>

<file path=ppt/tags/tag1.xml><?xml version="1.0" encoding="utf-8"?>
<p:tagLst xmlns:p="http://schemas.openxmlformats.org/presentationml/2006/main">
  <p:tag name="KSO_WM_SLIDE_MODEL_TYPE" val="timeline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卡通">
      <a:majorFont>
        <a:latin typeface="方正卡通简体"/>
        <a:ea typeface="方正喵呜体"/>
        <a:cs typeface=""/>
      </a:majorFont>
      <a:minorFont>
        <a:latin typeface="方正卡通简体"/>
        <a:ea typeface="方正卡通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3149</Words>
  <Application>WPS 演示</Application>
  <PresentationFormat>自定义</PresentationFormat>
  <Paragraphs>150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方正少儿_GBK</vt:lpstr>
      <vt:lpstr>icomoon</vt:lpstr>
      <vt:lpstr>Yu Gothic UI Semibold</vt:lpstr>
      <vt:lpstr>微软雅黑 Light</vt:lpstr>
      <vt:lpstr>方正卡通简体</vt:lpstr>
      <vt:lpstr>Arial Unicode MS</vt:lpstr>
      <vt:lpstr>方正喵呜体</vt:lpstr>
      <vt:lpstr>Calibri</vt:lpstr>
      <vt:lpstr>黑体</vt:lpstr>
      <vt:lpstr>Aharoni</vt:lpstr>
      <vt:lpstr>华文中宋</vt:lpstr>
      <vt:lpstr>仿宋</vt:lpstr>
      <vt:lpstr>新宋体</vt:lpstr>
      <vt:lpstr>方正舒体</vt:lpstr>
      <vt:lpstr>幼圆</vt:lpstr>
      <vt:lpstr>楷体</vt:lpstr>
      <vt:lpstr>隶书</vt:lpstr>
      <vt:lpstr>华文仿宋</vt:lpstr>
      <vt:lpstr>等线</vt:lpstr>
      <vt:lpstr>Yu Gothic</vt:lpstr>
      <vt:lpstr>Yu Gothic UI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Administrator</cp:lastModifiedBy>
  <cp:revision>120</cp:revision>
  <dcterms:created xsi:type="dcterms:W3CDTF">2014-02-21T16:31:00Z</dcterms:created>
  <dcterms:modified xsi:type="dcterms:W3CDTF">2018-11-19T04:09:09Z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2052-10.1.0.7671</vt:lpwstr>
  </property>
</Properties>
</file>

<file path=docProps/thumbnail.jpeg>
</file>